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63" r:id="rId4"/>
    <p:sldId id="265" r:id="rId5"/>
    <p:sldId id="264" r:id="rId6"/>
    <p:sldId id="278" r:id="rId7"/>
    <p:sldId id="266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0" r:id="rId18"/>
    <p:sldId id="275" r:id="rId19"/>
    <p:sldId id="280" r:id="rId20"/>
    <p:sldId id="284" r:id="rId21"/>
    <p:sldId id="287" r:id="rId22"/>
    <p:sldId id="286" r:id="rId23"/>
    <p:sldId id="285" r:id="rId24"/>
    <p:sldId id="276" r:id="rId25"/>
    <p:sldId id="281" r:id="rId26"/>
    <p:sldId id="277" r:id="rId27"/>
    <p:sldId id="262" r:id="rId28"/>
    <p:sldId id="282" r:id="rId29"/>
    <p:sldId id="283" r:id="rId30"/>
    <p:sldId id="261" r:id="rId31"/>
    <p:sldId id="2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8C1BD-B3D7-4269-AC0C-2AF85F60B00B}" v="233" dt="2017-10-09T00:19:41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75" autoAdjust="0"/>
  </p:normalViewPr>
  <p:slideViewPr>
    <p:cSldViewPr snapToGrid="0">
      <p:cViewPr varScale="1">
        <p:scale>
          <a:sx n="37" d="100"/>
          <a:sy n="37" d="100"/>
        </p:scale>
        <p:origin x="38" y="869"/>
      </p:cViewPr>
      <p:guideLst/>
    </p:cSldViewPr>
  </p:slideViewPr>
  <p:outlineViewPr>
    <p:cViewPr>
      <p:scale>
        <a:sx n="33" d="100"/>
        <a:sy n="33" d="100"/>
      </p:scale>
      <p:origin x="0" y="-217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mezie Ileje" userId="7baf385e038328db" providerId="LiveId" clId="{B0E8C1BD-B3D7-4269-AC0C-2AF85F60B00B}"/>
    <pc:docChg chg="undo custSel addSld modSld sldOrd">
      <pc:chgData name="Chimezie Ileje" userId="7baf385e038328db" providerId="LiveId" clId="{B0E8C1BD-B3D7-4269-AC0C-2AF85F60B00B}" dt="2017-10-09T01:12:03.086" v="4381" actId="5793"/>
      <pc:docMkLst>
        <pc:docMk/>
      </pc:docMkLst>
      <pc:sldChg chg="modNotesTx">
        <pc:chgData name="Chimezie Ileje" userId="7baf385e038328db" providerId="LiveId" clId="{B0E8C1BD-B3D7-4269-AC0C-2AF85F60B00B}" dt="2017-10-09T00:53:35.009" v="2713" actId="5793"/>
        <pc:sldMkLst>
          <pc:docMk/>
          <pc:sldMk cId="3932493847" sldId="256"/>
        </pc:sldMkLst>
      </pc:sldChg>
      <pc:sldChg chg="modNotesTx">
        <pc:chgData name="Chimezie Ileje" userId="7baf385e038328db" providerId="LiveId" clId="{B0E8C1BD-B3D7-4269-AC0C-2AF85F60B00B}" dt="2017-10-09T00:53:45.011" v="2720" actId="20577"/>
        <pc:sldMkLst>
          <pc:docMk/>
          <pc:sldMk cId="4026268380" sldId="257"/>
        </pc:sldMkLst>
      </pc:sldChg>
      <pc:sldChg chg="modNotesTx">
        <pc:chgData name="Chimezie Ileje" userId="7baf385e038328db" providerId="LiveId" clId="{B0E8C1BD-B3D7-4269-AC0C-2AF85F60B00B}" dt="2017-10-09T00:51:58.602" v="2513" actId="20577"/>
        <pc:sldMkLst>
          <pc:docMk/>
          <pc:sldMk cId="4113588736" sldId="261"/>
        </pc:sldMkLst>
      </pc:sldChg>
      <pc:sldChg chg="modNotesTx">
        <pc:chgData name="Chimezie Ileje" userId="7baf385e038328db" providerId="LiveId" clId="{B0E8C1BD-B3D7-4269-AC0C-2AF85F60B00B}" dt="2017-10-09T00:58:27.001" v="3164" actId="20577"/>
        <pc:sldMkLst>
          <pc:docMk/>
          <pc:sldMk cId="3983654191" sldId="263"/>
        </pc:sldMkLst>
      </pc:sldChg>
      <pc:sldChg chg="modNotesTx">
        <pc:chgData name="Chimezie Ileje" userId="7baf385e038328db" providerId="LiveId" clId="{B0E8C1BD-B3D7-4269-AC0C-2AF85F60B00B}" dt="2017-10-09T01:01:11.417" v="3448" actId="20577"/>
        <pc:sldMkLst>
          <pc:docMk/>
          <pc:sldMk cId="2348173306" sldId="264"/>
        </pc:sldMkLst>
      </pc:sldChg>
      <pc:sldChg chg="modNotesTx">
        <pc:chgData name="Chimezie Ileje" userId="7baf385e038328db" providerId="LiveId" clId="{B0E8C1BD-B3D7-4269-AC0C-2AF85F60B00B}" dt="2017-10-09T00:59:54.689" v="3348" actId="20577"/>
        <pc:sldMkLst>
          <pc:docMk/>
          <pc:sldMk cId="1353403461" sldId="265"/>
        </pc:sldMkLst>
      </pc:sldChg>
      <pc:sldChg chg="modNotesTx">
        <pc:chgData name="Chimezie Ileje" userId="7baf385e038328db" providerId="LiveId" clId="{B0E8C1BD-B3D7-4269-AC0C-2AF85F60B00B}" dt="2017-10-09T01:03:19.023" v="3626" actId="12"/>
        <pc:sldMkLst>
          <pc:docMk/>
          <pc:sldMk cId="2923732531" sldId="267"/>
        </pc:sldMkLst>
      </pc:sldChg>
      <pc:sldChg chg="modNotesTx">
        <pc:chgData name="Chimezie Ileje" userId="7baf385e038328db" providerId="LiveId" clId="{B0E8C1BD-B3D7-4269-AC0C-2AF85F60B00B}" dt="2017-10-09T01:05:14.221" v="3689" actId="20577"/>
        <pc:sldMkLst>
          <pc:docMk/>
          <pc:sldMk cId="2918845818" sldId="268"/>
        </pc:sldMkLst>
      </pc:sldChg>
      <pc:sldChg chg="modNotesTx">
        <pc:chgData name="Chimezie Ileje" userId="7baf385e038328db" providerId="LiveId" clId="{B0E8C1BD-B3D7-4269-AC0C-2AF85F60B00B}" dt="2017-10-09T01:06:51.816" v="3894" actId="20577"/>
        <pc:sldMkLst>
          <pc:docMk/>
          <pc:sldMk cId="2922032802" sldId="269"/>
        </pc:sldMkLst>
      </pc:sldChg>
      <pc:sldChg chg="modNotesTx">
        <pc:chgData name="Chimezie Ileje" userId="7baf385e038328db" providerId="LiveId" clId="{B0E8C1BD-B3D7-4269-AC0C-2AF85F60B00B}" dt="2017-10-09T01:07:38.500" v="3982" actId="20577"/>
        <pc:sldMkLst>
          <pc:docMk/>
          <pc:sldMk cId="3247443571" sldId="270"/>
        </pc:sldMkLst>
      </pc:sldChg>
      <pc:sldChg chg="modNotesTx">
        <pc:chgData name="Chimezie Ileje" userId="7baf385e038328db" providerId="LiveId" clId="{B0E8C1BD-B3D7-4269-AC0C-2AF85F60B00B}" dt="2017-10-09T01:09:09.577" v="4156" actId="20577"/>
        <pc:sldMkLst>
          <pc:docMk/>
          <pc:sldMk cId="851572325" sldId="271"/>
        </pc:sldMkLst>
      </pc:sldChg>
      <pc:sldChg chg="modNotesTx">
        <pc:chgData name="Chimezie Ileje" userId="7baf385e038328db" providerId="LiveId" clId="{B0E8C1BD-B3D7-4269-AC0C-2AF85F60B00B}" dt="2017-10-09T01:09:57.816" v="4201" actId="20577"/>
        <pc:sldMkLst>
          <pc:docMk/>
          <pc:sldMk cId="2896590696" sldId="272"/>
        </pc:sldMkLst>
      </pc:sldChg>
      <pc:sldChg chg="modNotesTx">
        <pc:chgData name="Chimezie Ileje" userId="7baf385e038328db" providerId="LiveId" clId="{B0E8C1BD-B3D7-4269-AC0C-2AF85F60B00B}" dt="2017-10-09T01:11:41.956" v="4379" actId="20577"/>
        <pc:sldMkLst>
          <pc:docMk/>
          <pc:sldMk cId="2086832392" sldId="273"/>
        </pc:sldMkLst>
      </pc:sldChg>
      <pc:sldChg chg="modNotesTx">
        <pc:chgData name="Chimezie Ileje" userId="7baf385e038328db" providerId="LiveId" clId="{B0E8C1BD-B3D7-4269-AC0C-2AF85F60B00B}" dt="2017-10-09T01:12:03.086" v="4381" actId="5793"/>
        <pc:sldMkLst>
          <pc:docMk/>
          <pc:sldMk cId="2152558659" sldId="274"/>
        </pc:sldMkLst>
      </pc:sldChg>
      <pc:sldChg chg="modNotesTx">
        <pc:chgData name="Chimezie Ileje" userId="7baf385e038328db" providerId="LiveId" clId="{B0E8C1BD-B3D7-4269-AC0C-2AF85F60B00B}" dt="2017-10-09T00:38:00.179" v="1362" actId="20577"/>
        <pc:sldMkLst>
          <pc:docMk/>
          <pc:sldMk cId="3462554565" sldId="275"/>
        </pc:sldMkLst>
      </pc:sldChg>
      <pc:sldChg chg="modNotesTx">
        <pc:chgData name="Chimezie Ileje" userId="7baf385e038328db" providerId="LiveId" clId="{B0E8C1BD-B3D7-4269-AC0C-2AF85F60B00B}" dt="2017-10-09T00:49:22.965" v="2263" actId="20577"/>
        <pc:sldMkLst>
          <pc:docMk/>
          <pc:sldMk cId="4280839563" sldId="276"/>
        </pc:sldMkLst>
      </pc:sldChg>
      <pc:sldChg chg="modNotesTx">
        <pc:chgData name="Chimezie Ileje" userId="7baf385e038328db" providerId="LiveId" clId="{B0E8C1BD-B3D7-4269-AC0C-2AF85F60B00B}" dt="2017-10-09T01:02:25.126" v="3587" actId="5793"/>
        <pc:sldMkLst>
          <pc:docMk/>
          <pc:sldMk cId="3761994013" sldId="278"/>
        </pc:sldMkLst>
      </pc:sldChg>
      <pc:sldChg chg="modNotesTx">
        <pc:chgData name="Chimezie Ileje" userId="7baf385e038328db" providerId="LiveId" clId="{B0E8C1BD-B3D7-4269-AC0C-2AF85F60B00B}" dt="2017-10-09T00:52:27.746" v="2567" actId="20577"/>
        <pc:sldMkLst>
          <pc:docMk/>
          <pc:sldMk cId="1113912412" sldId="279"/>
        </pc:sldMkLst>
      </pc:sldChg>
      <pc:sldChg chg="modNotesTx">
        <pc:chgData name="Chimezie Ileje" userId="7baf385e038328db" providerId="LiveId" clId="{B0E8C1BD-B3D7-4269-AC0C-2AF85F60B00B}" dt="2017-10-09T00:39:39.702" v="1614" actId="20577"/>
        <pc:sldMkLst>
          <pc:docMk/>
          <pc:sldMk cId="3171330875" sldId="280"/>
        </pc:sldMkLst>
      </pc:sldChg>
      <pc:sldChg chg="modNotesTx">
        <pc:chgData name="Chimezie Ileje" userId="7baf385e038328db" providerId="LiveId" clId="{B0E8C1BD-B3D7-4269-AC0C-2AF85F60B00B}" dt="2017-10-09T00:48:42.793" v="2196" actId="20577"/>
        <pc:sldMkLst>
          <pc:docMk/>
          <pc:sldMk cId="2889402445" sldId="281"/>
        </pc:sldMkLst>
      </pc:sldChg>
      <pc:sldChg chg="modSp add ord modNotesTx">
        <pc:chgData name="Chimezie Ileje" userId="7baf385e038328db" providerId="LiveId" clId="{B0E8C1BD-B3D7-4269-AC0C-2AF85F60B00B}" dt="2017-10-09T00:19:08.244" v="200" actId="20577"/>
        <pc:sldMkLst>
          <pc:docMk/>
          <pc:sldMk cId="1895393497" sldId="284"/>
        </pc:sldMkLst>
        <pc:spChg chg="mod">
          <ac:chgData name="Chimezie Ileje" userId="7baf385e038328db" providerId="LiveId" clId="{B0E8C1BD-B3D7-4269-AC0C-2AF85F60B00B}" dt="2017-10-09T00:06:46.956" v="38" actId="20577"/>
          <ac:spMkLst>
            <pc:docMk/>
            <pc:sldMk cId="1895393497" sldId="284"/>
            <ac:spMk id="4" creationId="{FB7A513D-1989-4FD0-AF12-6BE3AF704097}"/>
          </ac:spMkLst>
        </pc:spChg>
        <pc:spChg chg="mod">
          <ac:chgData name="Chimezie Ileje" userId="7baf385e038328db" providerId="LiveId" clId="{B0E8C1BD-B3D7-4269-AC0C-2AF85F60B00B}" dt="2017-10-09T00:19:08.244" v="200" actId="20577"/>
          <ac:spMkLst>
            <pc:docMk/>
            <pc:sldMk cId="1895393497" sldId="284"/>
            <ac:spMk id="14" creationId="{3C9F0327-6BA2-4EC5-874B-BF4870AE2B56}"/>
          </ac:spMkLst>
        </pc:spChg>
        <pc:picChg chg="mod">
          <ac:chgData name="Chimezie Ileje" userId="7baf385e038328db" providerId="LiveId" clId="{B0E8C1BD-B3D7-4269-AC0C-2AF85F60B00B}" dt="2017-10-09T00:08:16.145" v="40" actId="14100"/>
          <ac:picMkLst>
            <pc:docMk/>
            <pc:sldMk cId="1895393497" sldId="284"/>
            <ac:picMk id="13" creationId="{DB2AFE32-5F31-4072-8CC3-61A61C94CF5B}"/>
          </ac:picMkLst>
        </pc:picChg>
      </pc:sldChg>
      <pc:sldChg chg="modSp add ord modNotesTx">
        <pc:chgData name="Chimezie Ileje" userId="7baf385e038328db" providerId="LiveId" clId="{B0E8C1BD-B3D7-4269-AC0C-2AF85F60B00B}" dt="2017-10-09T00:46:15.458" v="1963" actId="20577"/>
        <pc:sldMkLst>
          <pc:docMk/>
          <pc:sldMk cId="262106302" sldId="285"/>
        </pc:sldMkLst>
        <pc:spChg chg="mod">
          <ac:chgData name="Chimezie Ileje" userId="7baf385e038328db" providerId="LiveId" clId="{B0E8C1BD-B3D7-4269-AC0C-2AF85F60B00B}" dt="2017-10-09T00:27:45.729" v="638" actId="20577"/>
          <ac:spMkLst>
            <pc:docMk/>
            <pc:sldMk cId="262106302" sldId="285"/>
            <ac:spMk id="2" creationId="{988FC3FF-E11B-4AF2-BCE8-1F650AE712B6}"/>
          </ac:spMkLst>
        </pc:spChg>
        <pc:spChg chg="mod">
          <ac:chgData name="Chimezie Ileje" userId="7baf385e038328db" providerId="LiveId" clId="{B0E8C1BD-B3D7-4269-AC0C-2AF85F60B00B}" dt="2017-10-09T00:26:03.943" v="476" actId="20577"/>
          <ac:spMkLst>
            <pc:docMk/>
            <pc:sldMk cId="262106302" sldId="285"/>
            <ac:spMk id="4" creationId="{CFA75A6F-CB1E-47A3-A783-3EFC116E6034}"/>
          </ac:spMkLst>
        </pc:spChg>
        <pc:spChg chg="mod">
          <ac:chgData name="Chimezie Ileje" userId="7baf385e038328db" providerId="LiveId" clId="{B0E8C1BD-B3D7-4269-AC0C-2AF85F60B00B}" dt="2017-10-09T00:27:04.002" v="602" actId="20577"/>
          <ac:spMkLst>
            <pc:docMk/>
            <pc:sldMk cId="262106302" sldId="285"/>
            <ac:spMk id="6" creationId="{019E0A0E-B6D1-4CB5-94EA-CF27608069BD}"/>
          </ac:spMkLst>
        </pc:spChg>
      </pc:sldChg>
      <pc:sldChg chg="modSp add modNotesTx">
        <pc:chgData name="Chimezie Ileje" userId="7baf385e038328db" providerId="LiveId" clId="{B0E8C1BD-B3D7-4269-AC0C-2AF85F60B00B}" dt="2017-10-09T00:35:43.646" v="1254" actId="20577"/>
        <pc:sldMkLst>
          <pc:docMk/>
          <pc:sldMk cId="1818725346" sldId="286"/>
        </pc:sldMkLst>
        <pc:spChg chg="mod">
          <ac:chgData name="Chimezie Ileje" userId="7baf385e038328db" providerId="LiveId" clId="{B0E8C1BD-B3D7-4269-AC0C-2AF85F60B00B}" dt="2017-10-09T00:15:30.630" v="75" actId="20577"/>
          <ac:spMkLst>
            <pc:docMk/>
            <pc:sldMk cId="1818725346" sldId="286"/>
            <ac:spMk id="4" creationId="{FB7A513D-1989-4FD0-AF12-6BE3AF704097}"/>
          </ac:spMkLst>
        </pc:spChg>
        <pc:spChg chg="mod">
          <ac:chgData name="Chimezie Ileje" userId="7baf385e038328db" providerId="LiveId" clId="{B0E8C1BD-B3D7-4269-AC0C-2AF85F60B00B}" dt="2017-10-09T00:19:41.717" v="240" actId="20577"/>
          <ac:spMkLst>
            <pc:docMk/>
            <pc:sldMk cId="1818725346" sldId="286"/>
            <ac:spMk id="14" creationId="{3C9F0327-6BA2-4EC5-874B-BF4870AE2B56}"/>
          </ac:spMkLst>
        </pc:spChg>
        <pc:picChg chg="mod modCrop">
          <ac:chgData name="Chimezie Ileje" userId="7baf385e038328db" providerId="LiveId" clId="{B0E8C1BD-B3D7-4269-AC0C-2AF85F60B00B}" dt="2017-10-09T00:16:17.994" v="80" actId="14100"/>
          <ac:picMkLst>
            <pc:docMk/>
            <pc:sldMk cId="1818725346" sldId="286"/>
            <ac:picMk id="13" creationId="{DB2AFE32-5F31-4072-8CC3-61A61C94CF5B}"/>
          </ac:picMkLst>
        </pc:picChg>
      </pc:sldChg>
      <pc:sldChg chg="modSp add ord modNotesTx">
        <pc:chgData name="Chimezie Ileje" userId="7baf385e038328db" providerId="LiveId" clId="{B0E8C1BD-B3D7-4269-AC0C-2AF85F60B00B}" dt="2017-10-09T00:42:24.347" v="1938" actId="20577"/>
        <pc:sldMkLst>
          <pc:docMk/>
          <pc:sldMk cId="2024059416" sldId="287"/>
        </pc:sldMkLst>
        <pc:spChg chg="mod">
          <ac:chgData name="Chimezie Ileje" userId="7baf385e038328db" providerId="LiveId" clId="{B0E8C1BD-B3D7-4269-AC0C-2AF85F60B00B}" dt="2017-10-09T00:27:57.503" v="639"/>
          <ac:spMkLst>
            <pc:docMk/>
            <pc:sldMk cId="2024059416" sldId="287"/>
            <ac:spMk id="2" creationId="{988FC3FF-E11B-4AF2-BCE8-1F650AE712B6}"/>
          </ac:spMkLst>
        </pc:spChg>
        <pc:spChg chg="mod">
          <ac:chgData name="Chimezie Ileje" userId="7baf385e038328db" providerId="LiveId" clId="{B0E8C1BD-B3D7-4269-AC0C-2AF85F60B00B}" dt="2017-10-09T00:34:15.163" v="1133" actId="20577"/>
          <ac:spMkLst>
            <pc:docMk/>
            <pc:sldMk cId="2024059416" sldId="287"/>
            <ac:spMk id="4" creationId="{CFA75A6F-CB1E-47A3-A783-3EFC116E6034}"/>
          </ac:spMkLst>
        </pc:spChg>
        <pc:spChg chg="mod">
          <ac:chgData name="Chimezie Ileje" userId="7baf385e038328db" providerId="LiveId" clId="{B0E8C1BD-B3D7-4269-AC0C-2AF85F60B00B}" dt="2017-10-09T00:34:30.911" v="1168" actId="20577"/>
          <ac:spMkLst>
            <pc:docMk/>
            <pc:sldMk cId="2024059416" sldId="287"/>
            <ac:spMk id="6" creationId="{019E0A0E-B6D1-4CB5-94EA-CF27608069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FF501-F017-4A8E-88A5-79B4029E451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6A7BD-480C-49F6-BF21-AD1032F7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Preliminary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Promote…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you’ve ever worked with children…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Capture their attention = crucial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most important requirement of our design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Unique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5 year old &gt; 15-25 &gt;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and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Portable and not difficult to push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Again US military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7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Can’t be too difficult/easy &gt;&gt; discouraging/boring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Adjustable for ability/age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Accuracy of this component based on existing motivator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Tracking progress = essential for continued engagement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Simple report = patients and caretakers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Detailed = sufficient for clinical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Easy to use in home…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Lofty goal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Never used before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7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4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Patented in 2012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Exercise Bike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Secured with thigh braces and foot restraint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3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Motorized &gt;&gt;&gt; don’t have to do physical activity unassisted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Visual stimulus serves as more of a distractor, not a motivator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96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Patented in 2000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Similar to stair machine; exert force on lever with feet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7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Wheeled to foot of bed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Strengthens certain muscle groups to encourage mobilization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Only prints force output, no visual display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4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Patented in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Resistance bands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Mounts to both sides of bed frame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73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Closest to fulfilling our need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modes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Includes a visual display of biker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Somewhat engaging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2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Display gives more than just numbers or graphs, but not enough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13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 prototype by end of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 diligently this semester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 shop tour and membership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Website Creation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meetings with client throughout semester every other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15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end.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Physicians used to encourage rest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Recovery = rest &gt;&gt;&gt; ineffective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Mobilization = quicker and more effective recovery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Mobilization can be defined as: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3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comparison to rest, mobilization…less time in hospital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Avoid muscle loss due to inactivity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4660" indent="-171450">
              <a:buFont typeface="Arial" panose="020B0604020202020204" pitchFamily="34" charset="0"/>
              <a:buChar char="•"/>
            </a:pPr>
            <a:r>
              <a:rPr lang="en-US" dirty="0"/>
              <a:t>= children who rely on long-term medical and technical support for physiological function. </a:t>
            </a:r>
          </a:p>
          <a:p>
            <a:pPr marL="454660" indent="-171450">
              <a:buFont typeface="Arial" panose="020B0604020202020204" pitchFamily="34" charset="0"/>
              <a:buChar char="•"/>
            </a:pPr>
            <a:r>
              <a:rPr lang="en-US" dirty="0"/>
              <a:t>Often describes….ventilation machines…</a:t>
            </a:r>
          </a:p>
          <a:p>
            <a:pPr marL="454660" indent="-171450">
              <a:buFont typeface="Arial" panose="020B0604020202020204" pitchFamily="34" charset="0"/>
              <a:buChar char="•"/>
            </a:pPr>
            <a:r>
              <a:rPr lang="en-US" dirty="0"/>
              <a:t>more broadly...cannot physiologically support themself </a:t>
            </a:r>
          </a:p>
          <a:p>
            <a:pPr marL="28321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1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Technology-dependent children ….reasons listed before.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Difficulty assessing progress…not engaging &gt;&gt; inaccurate assessment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Allan doctor – client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technology-dependent &gt;&gt;&gt; wires, tubes or other equipment….keep these children alive.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Safety concerns are also related to bed dimensions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1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Device also needs to be accessible to the patient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Patients are often lying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Needs to withstand grip force and pedal force of 800N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 Military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1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1868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4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6602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0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775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69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E1C3879-715C-4741-94D8-353132AC963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817546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70413FD-4788-4C36-857E-AD9CC5DD6B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528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1FF6-6012-412F-ACA8-55564D4B4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Early Mobilization For</a:t>
            </a:r>
            <a:r>
              <a:rPr lang="en-US" sz="6000" baseline="0" dirty="0"/>
              <a:t> Technology-Dependent Children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B50D4-BFD7-45F6-8E83-CF84BD67C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dirty="0"/>
              <a:t>Asa Cook, Jerimiah Lorentz, Chimezie Ileje</a:t>
            </a:r>
          </a:p>
        </p:txBody>
      </p:sp>
    </p:spTree>
    <p:extLst>
      <p:ext uri="{BB962C8B-B14F-4D97-AF65-F5344CB8AC3E}">
        <p14:creationId xmlns:p14="http://schemas.microsoft.com/office/powerpoint/2010/main" val="393249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A538-366E-4321-BAD2-FB6B3095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Patient</a:t>
            </a:r>
            <a:r>
              <a:rPr lang="en-US" baseline="0" dirty="0"/>
              <a:t> 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DD113-B578-403C-B166-8C3DAFF5A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Accessible to user positioned 0 – 45° parallel to ground</a:t>
            </a:r>
          </a:p>
          <a:p>
            <a:r>
              <a:rPr lang="en-US" dirty="0"/>
              <a:t>Withstand forces applied by users (Human Performance Capabilities)</a:t>
            </a:r>
          </a:p>
          <a:p>
            <a:pPr lvl="1"/>
            <a:r>
              <a:rPr lang="en-US" dirty="0"/>
              <a:t>Grip force 800 N</a:t>
            </a:r>
          </a:p>
          <a:p>
            <a:pPr lvl="1"/>
            <a:r>
              <a:rPr lang="en-US" dirty="0"/>
              <a:t>Pedal force 800 N</a:t>
            </a:r>
          </a:p>
        </p:txBody>
      </p:sp>
    </p:spTree>
    <p:extLst>
      <p:ext uri="{BB962C8B-B14F-4D97-AF65-F5344CB8AC3E}">
        <p14:creationId xmlns:p14="http://schemas.microsoft.com/office/powerpoint/2010/main" val="291884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43A9-7801-4FD2-AD1E-EF2876CE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Motivate User to Engage in Physical</a:t>
            </a:r>
            <a:r>
              <a:rPr lang="en-US" baseline="0" dirty="0"/>
              <a:t> 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D47D2-2366-4808-825E-649B305F9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Attention span rule of thumb: 3 – 5</a:t>
            </a:r>
            <a:r>
              <a:rPr lang="en-US" baseline="0" dirty="0"/>
              <a:t> minutes/year of age (Fort Carson MEDDAC)</a:t>
            </a:r>
          </a:p>
          <a:p>
            <a:r>
              <a:rPr lang="en-US" dirty="0"/>
              <a:t>Interface engages user for</a:t>
            </a:r>
            <a:r>
              <a:rPr lang="en-US" baseline="0" dirty="0"/>
              <a:t> 3*y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3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BD83-5DB6-4CFE-BE08-15510F71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</a:t>
            </a:r>
            <a:r>
              <a:rPr lang="en-US" baseline="0" dirty="0"/>
              <a:t> and Exit Room Easily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298B3-D64B-46AE-967C-A6024AD7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Transportable through 2.03 x 0.91-meter door</a:t>
            </a:r>
          </a:p>
          <a:p>
            <a:r>
              <a:rPr lang="en-US" dirty="0"/>
              <a:t>Moved with under 120 N of Force (Das and Human Performance Capabilities)</a:t>
            </a:r>
          </a:p>
        </p:txBody>
      </p:sp>
    </p:spTree>
    <p:extLst>
      <p:ext uri="{BB962C8B-B14F-4D97-AF65-F5344CB8AC3E}">
        <p14:creationId xmlns:p14="http://schemas.microsoft.com/office/powerpoint/2010/main" val="324744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FD74-DD69-4AE6-91FE-BAD4E440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Mechanical Effort into Output Desired by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85C11-72BC-47B5-B3BA-9C8B4D39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duration and intensity</a:t>
            </a:r>
            <a:r>
              <a:rPr lang="en-US" baseline="0" dirty="0"/>
              <a:t> of physical activity</a:t>
            </a:r>
          </a:p>
          <a:p>
            <a:r>
              <a:rPr lang="en-US" baseline="0" dirty="0"/>
              <a:t>Output based on existing therapy data</a:t>
            </a:r>
          </a:p>
          <a:p>
            <a:r>
              <a:rPr lang="en-US" baseline="0" dirty="0"/>
              <a:t>Accuracy of calorie counter within 25%</a:t>
            </a:r>
            <a:r>
              <a:rPr lang="en-US" dirty="0"/>
              <a:t> </a:t>
            </a:r>
            <a:r>
              <a:rPr lang="en-US" baseline="0" dirty="0"/>
              <a:t>(Park)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7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8528-66C2-44CB-A3D5-DC635A1B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User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5F02-43F6-4EE8-8305-968A5117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Accessible to physicians, caretakers, and patients</a:t>
            </a:r>
          </a:p>
          <a:p>
            <a:r>
              <a:rPr lang="en-US" dirty="0"/>
              <a:t>Simple report: images and &lt; 20 words</a:t>
            </a:r>
          </a:p>
          <a:p>
            <a:r>
              <a:rPr lang="en-US" dirty="0"/>
              <a:t>Detailed report: measurements within 3% error (Poon)</a:t>
            </a:r>
          </a:p>
        </p:txBody>
      </p:sp>
    </p:spTree>
    <p:extLst>
      <p:ext uri="{BB962C8B-B14F-4D97-AF65-F5344CB8AC3E}">
        <p14:creationId xmlns:p14="http://schemas.microsoft.com/office/powerpoint/2010/main" val="289659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21C6-7281-402B-BF26-A1561F7E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</a:t>
            </a:r>
            <a:r>
              <a:rPr lang="en-US" baseline="0" dirty="0"/>
              <a:t> to 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766B9-1ABC-452F-A5ED-009FFE430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in home, hospital, or rehab center</a:t>
            </a:r>
          </a:p>
          <a:p>
            <a:r>
              <a:rPr lang="en-US" dirty="0"/>
              <a:t>Setup time &lt; 5 minutes for first-time user</a:t>
            </a:r>
          </a:p>
        </p:txBody>
      </p:sp>
    </p:spTree>
    <p:extLst>
      <p:ext uri="{BB962C8B-B14F-4D97-AF65-F5344CB8AC3E}">
        <p14:creationId xmlns:p14="http://schemas.microsoft.com/office/powerpoint/2010/main" val="208683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7F5C-F259-46ED-9343-992B9BE8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  <a:r>
              <a:rPr lang="en-US" baseline="0" dirty="0"/>
              <a:t> of $1000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947BC-38BC-4F2A-A140-BCADBF4F8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 prototype </a:t>
            </a:r>
          </a:p>
          <a:p>
            <a:pPr lvl="1"/>
            <a:r>
              <a:rPr lang="en-US" dirty="0"/>
              <a:t>User Interface</a:t>
            </a:r>
          </a:p>
          <a:p>
            <a:pPr lvl="1"/>
            <a:r>
              <a:rPr lang="en-US" dirty="0"/>
              <a:t>Mechanical components</a:t>
            </a:r>
          </a:p>
          <a:p>
            <a:pPr lvl="1"/>
            <a:r>
              <a:rPr lang="en-US" dirty="0"/>
              <a:t>Computer </a:t>
            </a:r>
          </a:p>
          <a:p>
            <a:r>
              <a:rPr lang="en-US" dirty="0"/>
              <a:t>Seeking departmental and outside funding</a:t>
            </a:r>
          </a:p>
        </p:txBody>
      </p:sp>
    </p:spTree>
    <p:extLst>
      <p:ext uri="{BB962C8B-B14F-4D97-AF65-F5344CB8AC3E}">
        <p14:creationId xmlns:p14="http://schemas.microsoft.com/office/powerpoint/2010/main" val="215255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7A0E-484D-410C-B5E2-8A5CBED8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</a:t>
            </a:r>
            <a:r>
              <a:rPr lang="en-US" baseline="0" dirty="0"/>
              <a:t> Solutions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72832-8184-4CC5-9F4D-E21698799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1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A513D-1989-4FD0-AF12-6BE3AF70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Bouchard Patent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B2AFE32-5F31-4072-8CC3-61A61C94C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1786283"/>
            <a:ext cx="5354320" cy="4580834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C9F0327-6BA2-4EC5-874B-BF4870AE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 Bouchard and Lizbeth Bouchard</a:t>
            </a:r>
          </a:p>
        </p:txBody>
      </p:sp>
    </p:spTree>
    <p:extLst>
      <p:ext uri="{BB962C8B-B14F-4D97-AF65-F5344CB8AC3E}">
        <p14:creationId xmlns:p14="http://schemas.microsoft.com/office/powerpoint/2010/main" val="346255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C3FF-E11B-4AF2-BCE8-1F650AE7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Bouchard Patent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0BF8A-41BF-4630-918E-EB9FA75D3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75A6F-CB1E-47A3-A783-3EFC116E6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Motive input supplements user input</a:t>
            </a:r>
          </a:p>
          <a:p>
            <a:r>
              <a:rPr lang="en-US"/>
              <a:t>Visual stimulus distracts user</a:t>
            </a:r>
          </a:p>
          <a:p>
            <a:r>
              <a:rPr lang="en-US"/>
              <a:t>Increases blood flow</a:t>
            </a:r>
          </a:p>
          <a:p>
            <a:r>
              <a:rPr lang="en-US"/>
              <a:t>Relieves mental stress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55B6B-DDD0-4FFE-AB54-01BBFCCE7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E0A0E-B6D1-4CB5-94EA-CF27608069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Requires users to be out of bed</a:t>
            </a:r>
          </a:p>
          <a:p>
            <a:r>
              <a:rPr lang="en-US"/>
              <a:t>Occupies large area</a:t>
            </a:r>
          </a:p>
          <a:p>
            <a:r>
              <a:rPr lang="en-US"/>
              <a:t>Display not child-friendly</a:t>
            </a:r>
          </a:p>
          <a:p>
            <a:r>
              <a:rPr lang="en-US"/>
              <a:t>Too large for use by child</a:t>
            </a:r>
          </a:p>
        </p:txBody>
      </p:sp>
    </p:spTree>
    <p:extLst>
      <p:ext uri="{BB962C8B-B14F-4D97-AF65-F5344CB8AC3E}">
        <p14:creationId xmlns:p14="http://schemas.microsoft.com/office/powerpoint/2010/main" val="317133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FF7D-E3FE-469C-980A-F9A07D17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2D916-4904-4F4F-B804-C6DEAED5B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A513D-1989-4FD0-AF12-6BE3AF70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Synergy’s In Bed Exercise Device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B2AFE32-5F31-4072-8CC3-61A61C94C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03" y="2452255"/>
            <a:ext cx="9090794" cy="3248890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C9F0327-6BA2-4EC5-874B-BF4870AE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Synergy Innovations, Inc.</a:t>
            </a:r>
          </a:p>
        </p:txBody>
      </p:sp>
    </p:spTree>
    <p:extLst>
      <p:ext uri="{BB962C8B-B14F-4D97-AF65-F5344CB8AC3E}">
        <p14:creationId xmlns:p14="http://schemas.microsoft.com/office/powerpoint/2010/main" val="1895393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C3FF-E11B-4AF2-BCE8-1F650AE7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Synergy’s In Bed Exercise Device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0BF8A-41BF-4630-918E-EB9FA75D3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75A6F-CB1E-47A3-A783-3EFC116E6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Portable </a:t>
            </a:r>
          </a:p>
          <a:p>
            <a:r>
              <a:rPr lang="en-US" dirty="0"/>
              <a:t>Easily attaches to foot of hospital bed</a:t>
            </a:r>
          </a:p>
          <a:p>
            <a:r>
              <a:rPr lang="en-US" dirty="0"/>
              <a:t>Strengthens muscle groups used in performing normal activities </a:t>
            </a:r>
          </a:p>
          <a:p>
            <a:r>
              <a:rPr lang="en-US" dirty="0"/>
              <a:t>Records data on user’s force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55B6B-DDD0-4FFE-AB54-01BBFCCE7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E0A0E-B6D1-4CB5-94EA-CF27608069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Lacks visual display</a:t>
            </a:r>
          </a:p>
          <a:p>
            <a:r>
              <a:rPr lang="en-US" dirty="0"/>
              <a:t>Not targeted towards children </a:t>
            </a:r>
          </a:p>
        </p:txBody>
      </p:sp>
    </p:spTree>
    <p:extLst>
      <p:ext uri="{BB962C8B-B14F-4D97-AF65-F5344CB8AC3E}">
        <p14:creationId xmlns:p14="http://schemas.microsoft.com/office/powerpoint/2010/main" val="202405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A513D-1989-4FD0-AF12-6BE3AF70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Stuck in Bed Fitness Solutions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B2AFE32-5F31-4072-8CC3-61A61C94C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8" b="13544"/>
          <a:stretch/>
        </p:blipFill>
        <p:spPr>
          <a:xfrm>
            <a:off x="4054301" y="1701901"/>
            <a:ext cx="4528589" cy="4439082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C9F0327-6BA2-4EC5-874B-BF4870AE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Stuck In Bed Fitness Solutions LLC</a:t>
            </a:r>
          </a:p>
        </p:txBody>
      </p:sp>
    </p:spTree>
    <p:extLst>
      <p:ext uri="{BB962C8B-B14F-4D97-AF65-F5344CB8AC3E}">
        <p14:creationId xmlns:p14="http://schemas.microsoft.com/office/powerpoint/2010/main" val="181872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C3FF-E11B-4AF2-BCE8-1F650AE7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Stuck in Bed Fitness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0BF8A-41BF-4630-918E-EB9FA75D3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75A6F-CB1E-47A3-A783-3EFC116E6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Able to engage entire body</a:t>
            </a:r>
          </a:p>
          <a:p>
            <a:r>
              <a:rPr lang="en-US" dirty="0"/>
              <a:t>Designed for rehabilitation</a:t>
            </a:r>
          </a:p>
          <a:p>
            <a:r>
              <a:rPr lang="en-US" dirty="0"/>
              <a:t>Accessible to individual laying in bed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55B6B-DDD0-4FFE-AB54-01BBFCCE7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E0A0E-B6D1-4CB5-94EA-CF27608069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Lacks interactive interface/display</a:t>
            </a:r>
          </a:p>
          <a:p>
            <a:r>
              <a:rPr lang="en-US" dirty="0"/>
              <a:t>Relies solely on user input</a:t>
            </a:r>
          </a:p>
          <a:p>
            <a:r>
              <a:rPr lang="en-US" dirty="0"/>
              <a:t>Not child-friendly</a:t>
            </a:r>
          </a:p>
        </p:txBody>
      </p:sp>
    </p:spTree>
    <p:extLst>
      <p:ext uri="{BB962C8B-B14F-4D97-AF65-F5344CB8AC3E}">
        <p14:creationId xmlns:p14="http://schemas.microsoft.com/office/powerpoint/2010/main" val="262106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E885-84A7-4293-B4FE-B439A88E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RT300 Supine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45EF55-F636-461A-B335-F291AC83A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76222"/>
            <a:ext cx="4448175" cy="320095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84A773D-6B5D-4497-B072-ED515CECC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33" y="2286000"/>
            <a:ext cx="4007958" cy="3581400"/>
          </a:xfr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BB824B8-EDE6-4EED-8403-157C52EB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Restorative Therapies, Inc.</a:t>
            </a:r>
          </a:p>
        </p:txBody>
      </p:sp>
    </p:spTree>
    <p:extLst>
      <p:ext uri="{BB962C8B-B14F-4D97-AF65-F5344CB8AC3E}">
        <p14:creationId xmlns:p14="http://schemas.microsoft.com/office/powerpoint/2010/main" val="4280839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614F-5E6B-40E7-A32A-872E8EDD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RT300</a:t>
            </a:r>
            <a:r>
              <a:rPr lang="en-US" baseline="0" dirty="0"/>
              <a:t> Supine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87C14-3F44-4072-9F6C-148944B66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DBF76-833A-44CA-BFB3-640E92C535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Reclined user can operate with arms/legs</a:t>
            </a:r>
          </a:p>
          <a:p>
            <a:r>
              <a:rPr lang="en-US" dirty="0"/>
              <a:t>Interactive visual display of biker</a:t>
            </a:r>
          </a:p>
          <a:p>
            <a:r>
              <a:rPr lang="en-US" dirty="0"/>
              <a:t>Adjustable height</a:t>
            </a:r>
          </a:p>
          <a:p>
            <a:r>
              <a:rPr lang="en-US" dirty="0"/>
              <a:t>Wheels allow for easy transport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96A03D-BC40-4C62-B74A-2F7FA55B2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CD9F44-EB58-4084-BE42-9AB2295C0C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Display not child-friendly</a:t>
            </a:r>
          </a:p>
          <a:p>
            <a:r>
              <a:rPr lang="en-US" dirty="0"/>
              <a:t>Completely surrounds bed</a:t>
            </a:r>
          </a:p>
          <a:p>
            <a:r>
              <a:rPr lang="en-US" dirty="0"/>
              <a:t>Large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02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1F3B-A0B9-40C4-8A65-6CC45709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Design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9CEA1-2AE8-43C9-A8C2-1593FB138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2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BEDF-1B39-4A30-8576-AF43E02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 Cook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AE386A-E9CE-433A-BA28-01EA192C1B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2286000"/>
            <a:ext cx="3581400" cy="35814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BAD635-A163-4058-91C8-CBF054F4B9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Graphic Design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dirty="0"/>
              <a:t>Funding Manager </a:t>
            </a:r>
          </a:p>
          <a:p>
            <a:r>
              <a:rPr lang="en-US" dirty="0"/>
              <a:t>Website Creation</a:t>
            </a:r>
            <a:r>
              <a:rPr lang="en-US" baseline="0" dirty="0"/>
              <a:t> and </a:t>
            </a:r>
            <a:r>
              <a:rPr lang="en-US" dirty="0"/>
              <a:t>Management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dirty="0"/>
              <a:t>Literature Review (Background)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15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21CA-2171-42FC-B608-3B6D47C50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Jerimiah Lorentz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D15780-F0F6-4BF4-A3E3-A3AA06635D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2286000"/>
            <a:ext cx="3581400" cy="35814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C360F6-F5AD-4122-947A-F5DA388DE8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Software Development</a:t>
            </a:r>
          </a:p>
          <a:p>
            <a:r>
              <a:rPr lang="en-US" dirty="0"/>
              <a:t>Literature Review (Existing</a:t>
            </a:r>
            <a:r>
              <a:rPr lang="en-US" baseline="0" dirty="0"/>
              <a:t> Solutions)</a:t>
            </a:r>
            <a:endParaRPr lang="en-US" dirty="0"/>
          </a:p>
          <a:p>
            <a:r>
              <a:rPr lang="en-US" dirty="0"/>
              <a:t>Website Management</a:t>
            </a:r>
          </a:p>
        </p:txBody>
      </p:sp>
    </p:spTree>
    <p:extLst>
      <p:ext uri="{BB962C8B-B14F-4D97-AF65-F5344CB8AC3E}">
        <p14:creationId xmlns:p14="http://schemas.microsoft.com/office/powerpoint/2010/main" val="1214382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EADF-FD1B-48CA-95E9-0B9C667E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Chimezie Ileje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FDD9E5-1975-480B-B666-FDE36BE18A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99" y="2286000"/>
            <a:ext cx="2421175" cy="35814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8A7F9-9032-4B03-A714-73D7D06960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Hardware Development</a:t>
            </a:r>
          </a:p>
          <a:p>
            <a:r>
              <a:rPr lang="en-US" dirty="0"/>
              <a:t>CAD</a:t>
            </a:r>
            <a:r>
              <a:rPr lang="en-US" baseline="0" dirty="0"/>
              <a:t> Design</a:t>
            </a:r>
            <a:endParaRPr lang="en-US" dirty="0"/>
          </a:p>
          <a:p>
            <a:r>
              <a:rPr lang="en-US" dirty="0"/>
              <a:t>Literature Review (Specs)</a:t>
            </a:r>
          </a:p>
          <a:p>
            <a:r>
              <a:rPr lang="en-US" dirty="0"/>
              <a:t>Website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AC8B-04B8-4C23-8125-91A7B543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Mobilization in Recovery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717D8-ABC5-455B-84BE-7D88EA6D2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activity sufficient to elicit acute physiological effects that:</a:t>
            </a:r>
          </a:p>
          <a:p>
            <a:pPr lvl="1"/>
            <a:r>
              <a:rPr lang="en-US" dirty="0"/>
              <a:t>Enhance ventilation</a:t>
            </a:r>
          </a:p>
          <a:p>
            <a:pPr lvl="1"/>
            <a:r>
              <a:rPr lang="en-US" dirty="0"/>
              <a:t>Central and peripheral perfusion</a:t>
            </a:r>
          </a:p>
          <a:p>
            <a:pPr lvl="1"/>
            <a:r>
              <a:rPr lang="en-US" dirty="0"/>
              <a:t>Circulation</a:t>
            </a:r>
          </a:p>
          <a:p>
            <a:pPr lvl="1"/>
            <a:r>
              <a:rPr lang="en-US" dirty="0"/>
              <a:t>Muscle metabolism</a:t>
            </a:r>
          </a:p>
          <a:p>
            <a:pPr lvl="1"/>
            <a:r>
              <a:rPr lang="en-US" dirty="0"/>
              <a:t>Alertness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42517-062C-4AE8-8471-17557C2C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Saoirse Cameron et al</a:t>
            </a:r>
          </a:p>
        </p:txBody>
      </p:sp>
    </p:spTree>
    <p:extLst>
      <p:ext uri="{BB962C8B-B14F-4D97-AF65-F5344CB8AC3E}">
        <p14:creationId xmlns:p14="http://schemas.microsoft.com/office/powerpoint/2010/main" val="3983654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344E-C1D5-4518-8332-D831745E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Schedule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A84470-D9AF-4082-8298-439892826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2" r="17672" b="73"/>
          <a:stretch/>
        </p:blipFill>
        <p:spPr>
          <a:xfrm>
            <a:off x="1371600" y="1816825"/>
            <a:ext cx="9622948" cy="4380775"/>
          </a:xfrm>
        </p:spPr>
      </p:pic>
    </p:spTree>
    <p:extLst>
      <p:ext uri="{BB962C8B-B14F-4D97-AF65-F5344CB8AC3E}">
        <p14:creationId xmlns:p14="http://schemas.microsoft.com/office/powerpoint/2010/main" val="4113588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B33F-FAF2-443C-8C32-6FD74EED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0FF1-BE71-4908-BA1A-E0E4A2D6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sz="2000" kern="1200" baseline="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Barriskill</a:t>
            </a: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Andrew Bruce, Scott </a:t>
            </a:r>
            <a:r>
              <a:rPr lang="en-US" sz="2000" kern="1200" baseline="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Simcox</a:t>
            </a: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Robert Flesher, and Susan </a:t>
            </a:r>
            <a:r>
              <a:rPr lang="en-US" sz="2000" kern="1200" baseline="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Harkema</a:t>
            </a: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i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Supine Cycle</a:t>
            </a: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Restorative Therapies, Inc., assignee. Patent US 9511256 B2. 6 Dec. 2016. Web.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Bouchard, Marc, and Lizbeth Bouchard. </a:t>
            </a:r>
            <a:r>
              <a:rPr lang="en-US" sz="2000" i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Motorized Lower Body Rehabilitation Device and Method</a:t>
            </a: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Marc Bouchard and Lizbeth Bouchard, assignee. Patent US 20120329611 A1. 6 Dec. 2016. Web.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Cameron, Saoirse, et al. “</a:t>
            </a:r>
            <a:r>
              <a:rPr lang="en-US" sz="2000" i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Early Mobilization in the Critical Care Unit: A Review of Adult and Pediatric Literature.</a:t>
            </a: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” Journal of Critical Care, vol. 30, no. 4, 2015, pp. 664–672., doi:10.1016/j.jcrc.2015.03.032.</a:t>
            </a:r>
          </a:p>
          <a:p>
            <a:pPr>
              <a:defRPr/>
            </a:pPr>
            <a:r>
              <a:rPr lang="en-US" dirty="0"/>
              <a:t>Das, </a:t>
            </a:r>
            <a:r>
              <a:rPr lang="en-US" dirty="0" err="1"/>
              <a:t>Biman</a:t>
            </a:r>
            <a:r>
              <a:rPr lang="en-US" dirty="0"/>
              <a:t>. </a:t>
            </a:r>
            <a:r>
              <a:rPr lang="en-US" i="1" dirty="0"/>
              <a:t>Advances in Human Strength Measurement and Modeling in Workspace</a:t>
            </a:r>
            <a:r>
              <a:rPr lang="en-US" dirty="0"/>
              <a:t>. </a:t>
            </a:r>
            <a:r>
              <a:rPr lang="en-US" i="1" dirty="0"/>
              <a:t>Advances in Physical Ergonomics and Human Factors: Part I</a:t>
            </a:r>
            <a:r>
              <a:rPr lang="en-US" dirty="0"/>
              <a:t>, AHFE Conference, 2014, p. 293.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Fort Carson MEDDAC. Attention Deficit Disorder (Short Attention Span). Attention Deficit Disorder (Short Attention Span), 2000.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Aeronautics and Space Administration. “</a:t>
            </a:r>
            <a:r>
              <a:rPr lang="en-US" sz="20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Performance Capabilities</a:t>
            </a:r>
            <a:r>
              <a:rPr lang="en-US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NASA, NASA, 7 May 2008, msis.jsc.nasa.gov/sections/section04.htm.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Poon, Leonard W. “</a:t>
            </a:r>
            <a:r>
              <a:rPr lang="en-US" sz="2000" i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Active Living, Cognitive Functioning, and Aging.</a:t>
            </a:r>
            <a:r>
              <a:rPr lang="en-US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” Active Living, Cognitive Functioning, and Aging, Human Kinetics, 2009, p. 100.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dirty="0"/>
              <a:t>Society of Hospital Medicine. “Technology Dependent Children.” </a:t>
            </a:r>
            <a:r>
              <a:rPr lang="en-US" i="1" dirty="0"/>
              <a:t>Journal of Hospital Medicine</a:t>
            </a:r>
            <a:r>
              <a:rPr lang="en-US" dirty="0"/>
              <a:t>, vol. 5, no. S2, 8 Apr. 2010, p. 80.</a:t>
            </a:r>
            <a:endParaRPr lang="en-US" sz="200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endParaRPr lang="en-US" sz="200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1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C5DD-C458-48B6-A896-9F3CEC79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Mobilization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95188-34E5-4D9C-844B-FE05751B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Shortened</a:t>
            </a:r>
            <a:r>
              <a:rPr lang="en-US" baseline="0" dirty="0"/>
              <a:t> hospital stays</a:t>
            </a:r>
          </a:p>
          <a:p>
            <a:r>
              <a:rPr lang="en-US" baseline="0" dirty="0"/>
              <a:t>Fewer ventilator-dependent days</a:t>
            </a:r>
          </a:p>
          <a:p>
            <a:r>
              <a:rPr lang="en-US" baseline="0" dirty="0"/>
              <a:t>Better functional status upon discharge</a:t>
            </a:r>
          </a:p>
          <a:p>
            <a:r>
              <a:rPr lang="en-US" baseline="0" dirty="0"/>
              <a:t>Decreased muscle loss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56761-DFE3-4627-9787-F8749B38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Saoirse Cameron et al</a:t>
            </a:r>
          </a:p>
        </p:txBody>
      </p:sp>
    </p:spTree>
    <p:extLst>
      <p:ext uri="{BB962C8B-B14F-4D97-AF65-F5344CB8AC3E}">
        <p14:creationId xmlns:p14="http://schemas.microsoft.com/office/powerpoint/2010/main" val="135340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09D3-7087-4CEB-BCFC-930764D3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Technology-Dependent</a:t>
            </a:r>
            <a:r>
              <a:rPr lang="en-US" baseline="0" dirty="0"/>
              <a:t> Children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CE9C-51DD-4CAE-9964-E97F682B7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Common Conditions Include:</a:t>
            </a:r>
          </a:p>
          <a:p>
            <a:pPr lvl="1"/>
            <a:r>
              <a:rPr lang="en-US" dirty="0"/>
              <a:t>Neuromuscular disease</a:t>
            </a:r>
          </a:p>
          <a:p>
            <a:pPr lvl="1"/>
            <a:r>
              <a:rPr lang="en-US" dirty="0"/>
              <a:t>Congenital</a:t>
            </a:r>
            <a:r>
              <a:rPr lang="en-US" baseline="0" dirty="0"/>
              <a:t> abnormalities of lungs/airways</a:t>
            </a:r>
          </a:p>
          <a:p>
            <a:pPr lvl="1"/>
            <a:r>
              <a:rPr lang="en-US" baseline="0" dirty="0"/>
              <a:t>Complications from serious injury, illness, or surgery</a:t>
            </a:r>
            <a:endParaRPr lang="en-US" dirty="0"/>
          </a:p>
          <a:p>
            <a:r>
              <a:rPr lang="en-US" dirty="0"/>
              <a:t>Equipment</a:t>
            </a:r>
          </a:p>
          <a:p>
            <a:pPr lvl="1"/>
            <a:r>
              <a:rPr lang="en-US" dirty="0"/>
              <a:t>Gastrostomy and </a:t>
            </a:r>
            <a:r>
              <a:rPr lang="en-US" dirty="0" err="1"/>
              <a:t>Jejunostomy</a:t>
            </a:r>
            <a:r>
              <a:rPr lang="en-US" dirty="0"/>
              <a:t> Tubes</a:t>
            </a:r>
          </a:p>
          <a:p>
            <a:pPr lvl="1"/>
            <a:r>
              <a:rPr lang="en-US" dirty="0"/>
              <a:t>Ventricular Shunts </a:t>
            </a:r>
          </a:p>
          <a:p>
            <a:pPr lvl="1"/>
            <a:r>
              <a:rPr lang="en-US" dirty="0"/>
              <a:t>Baclofen Pumps </a:t>
            </a:r>
          </a:p>
          <a:p>
            <a:pPr lvl="1"/>
            <a:r>
              <a:rPr lang="en-US" dirty="0"/>
              <a:t>Indwelling Central Venous Catheters </a:t>
            </a:r>
          </a:p>
          <a:p>
            <a:pPr lvl="1"/>
            <a:r>
              <a:rPr lang="en-US" dirty="0"/>
              <a:t>Tracheostomies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0B22B-0FDB-47DF-A615-BDF47C0E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Society of Hospital Medicine </a:t>
            </a:r>
          </a:p>
        </p:txBody>
      </p:sp>
    </p:spTree>
    <p:extLst>
      <p:ext uri="{BB962C8B-B14F-4D97-AF65-F5344CB8AC3E}">
        <p14:creationId xmlns:p14="http://schemas.microsoft.com/office/powerpoint/2010/main" val="234817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D5B1-1645-4D84-A0F4-21A904F5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Need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D2D5-7406-4D75-A743-5152E1F04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Mobilize</a:t>
            </a:r>
            <a:r>
              <a:rPr lang="en-US" baseline="0" dirty="0"/>
              <a:t> technology-dependent children to support recovery</a:t>
            </a:r>
          </a:p>
          <a:p>
            <a:r>
              <a:rPr lang="en-US" dirty="0"/>
              <a:t>Lack of child-friendly</a:t>
            </a:r>
            <a:r>
              <a:rPr lang="en-US" baseline="0" dirty="0"/>
              <a:t> physical therapy technology</a:t>
            </a:r>
          </a:p>
          <a:p>
            <a:r>
              <a:rPr lang="en-US" baseline="0" dirty="0"/>
              <a:t>Reduced accuracy of assessment of recovery progress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99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2BB2-1472-4BCB-821A-889617C9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E4-52FD-4E82-9AFC-FDD16669E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We propose to deliver a </a:t>
            </a:r>
            <a:r>
              <a:rPr lang="en-US" b="1" u="sng" dirty="0"/>
              <a:t>portable mechanical device </a:t>
            </a:r>
            <a:r>
              <a:rPr lang="en-US" dirty="0"/>
              <a:t>that converts a </a:t>
            </a:r>
            <a:r>
              <a:rPr lang="en-US" b="1" u="sng" dirty="0"/>
              <a:t>patient’s physical effort into an engaging display</a:t>
            </a:r>
            <a:r>
              <a:rPr lang="en-US" dirty="0"/>
              <a:t> for a </a:t>
            </a:r>
            <a:r>
              <a:rPr lang="en-US" b="1" u="sng" dirty="0"/>
              <a:t>technology-dependent child </a:t>
            </a:r>
            <a:r>
              <a:rPr lang="en-US" dirty="0"/>
              <a:t>and quantifiable data accessible to a clinician. It is essential that children are encouraged to complete the necessary exercises so that </a:t>
            </a:r>
            <a:r>
              <a:rPr lang="en-US" b="1" u="sng" dirty="0"/>
              <a:t>their documented progress is accurate</a:t>
            </a:r>
            <a:r>
              <a:rPr lang="en-US" dirty="0"/>
              <a:t>. We will deliver a prototype of the device, along with diagrams, user instructions, and other documentation appropriate for reproducing the product, to Dr. Allan Doctor by April 23, 2018.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7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B6E5-186E-46CC-A683-A6E433C1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Requirements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E6CEC-373C-4AA0-986E-261E741C8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584C51-3B07-4C2B-9996-EDE7A7DD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for 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9F8B83-585C-4ACA-B60C-23D231E04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with limited range of motion</a:t>
            </a:r>
          </a:p>
          <a:p>
            <a:r>
              <a:rPr lang="en-US" dirty="0"/>
              <a:t>Must accommodate wires, tubes, accessories of medical equipment</a:t>
            </a:r>
          </a:p>
          <a:p>
            <a:r>
              <a:rPr lang="en-US" dirty="0"/>
              <a:t>Electrically insulated</a:t>
            </a:r>
          </a:p>
          <a:p>
            <a:r>
              <a:rPr lang="en-US" dirty="0"/>
              <a:t>While in use </a:t>
            </a:r>
          </a:p>
          <a:p>
            <a:pPr lvl="1"/>
            <a:r>
              <a:rPr lang="en-US" dirty="0"/>
              <a:t>must occupy &lt; 0.5 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Not exceed 1.5 m in any dimension</a:t>
            </a:r>
          </a:p>
        </p:txBody>
      </p:sp>
    </p:spTree>
    <p:extLst>
      <p:ext uri="{BB962C8B-B14F-4D97-AF65-F5344CB8AC3E}">
        <p14:creationId xmlns:p14="http://schemas.microsoft.com/office/powerpoint/2010/main" val="29237325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1460</TotalTime>
  <Words>1122</Words>
  <Application>Microsoft Office PowerPoint</Application>
  <PresentationFormat>Widescreen</PresentationFormat>
  <Paragraphs>233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Franklin Gothic Book</vt:lpstr>
      <vt:lpstr>Times New Roman</vt:lpstr>
      <vt:lpstr>Crop</vt:lpstr>
      <vt:lpstr>Early Mobilization For Technology-Dependent Children</vt:lpstr>
      <vt:lpstr>Background</vt:lpstr>
      <vt:lpstr>Mobilization in Recovery</vt:lpstr>
      <vt:lpstr>Benefits of Mobilization</vt:lpstr>
      <vt:lpstr>Technology-Dependent Children</vt:lpstr>
      <vt:lpstr>Need Statement</vt:lpstr>
      <vt:lpstr>Project Scope</vt:lpstr>
      <vt:lpstr>Design Requirements </vt:lpstr>
      <vt:lpstr>Safe for Use</vt:lpstr>
      <vt:lpstr>Support Patient Use</vt:lpstr>
      <vt:lpstr>Motivate User to Engage in Physical Activity</vt:lpstr>
      <vt:lpstr>Enter and Exit Room Easily</vt:lpstr>
      <vt:lpstr>Convert Mechanical Effort into Output Desired by User</vt:lpstr>
      <vt:lpstr>Provide User Progress</vt:lpstr>
      <vt:lpstr>Simple to Use</vt:lpstr>
      <vt:lpstr>Budget of $1000</vt:lpstr>
      <vt:lpstr>Existing Solutions</vt:lpstr>
      <vt:lpstr>Bouchard Patent</vt:lpstr>
      <vt:lpstr>Bouchard Patent</vt:lpstr>
      <vt:lpstr>Synergy’s In Bed Exercise Device</vt:lpstr>
      <vt:lpstr>Synergy’s In Bed Exercise Device</vt:lpstr>
      <vt:lpstr>Stuck in Bed Fitness Solutions</vt:lpstr>
      <vt:lpstr>Stuck in Bed Fitness Solutions</vt:lpstr>
      <vt:lpstr>RT300 Supine</vt:lpstr>
      <vt:lpstr>RT300 Supine</vt:lpstr>
      <vt:lpstr>Our Design Team</vt:lpstr>
      <vt:lpstr>Asa Cook</vt:lpstr>
      <vt:lpstr>Jerimiah Lorentz </vt:lpstr>
      <vt:lpstr>Chimezie Ileje</vt:lpstr>
      <vt:lpstr>Design Schedule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Presentation</dc:title>
  <dc:creator>Chimezie Ileje</dc:creator>
  <cp:lastModifiedBy>Chimezie Ileje</cp:lastModifiedBy>
  <cp:revision>35</cp:revision>
  <dcterms:created xsi:type="dcterms:W3CDTF">2017-10-07T21:28:26Z</dcterms:created>
  <dcterms:modified xsi:type="dcterms:W3CDTF">2017-10-09T01:12:12Z</dcterms:modified>
</cp:coreProperties>
</file>