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6"/>
  </p:notesMasterIdLst>
  <p:sldIdLst>
    <p:sldId id="256" r:id="rId2"/>
    <p:sldId id="263" r:id="rId3"/>
    <p:sldId id="257" r:id="rId4"/>
    <p:sldId id="265" r:id="rId5"/>
    <p:sldId id="288" r:id="rId6"/>
    <p:sldId id="259" r:id="rId7"/>
    <p:sldId id="278" r:id="rId8"/>
    <p:sldId id="266" r:id="rId9"/>
    <p:sldId id="290" r:id="rId10"/>
    <p:sldId id="291" r:id="rId11"/>
    <p:sldId id="260" r:id="rId12"/>
    <p:sldId id="310" r:id="rId13"/>
    <p:sldId id="311" r:id="rId14"/>
    <p:sldId id="330" r:id="rId15"/>
    <p:sldId id="277" r:id="rId16"/>
    <p:sldId id="318" r:id="rId17"/>
    <p:sldId id="320" r:id="rId18"/>
    <p:sldId id="321" r:id="rId19"/>
    <p:sldId id="322" r:id="rId20"/>
    <p:sldId id="323" r:id="rId21"/>
    <p:sldId id="324" r:id="rId22"/>
    <p:sldId id="312" r:id="rId23"/>
    <p:sldId id="313" r:id="rId24"/>
    <p:sldId id="319" r:id="rId25"/>
    <p:sldId id="325" r:id="rId26"/>
    <p:sldId id="326" r:id="rId27"/>
    <p:sldId id="327" r:id="rId28"/>
    <p:sldId id="315" r:id="rId29"/>
    <p:sldId id="316" r:id="rId30"/>
    <p:sldId id="289" r:id="rId31"/>
    <p:sldId id="329" r:id="rId32"/>
    <p:sldId id="317" r:id="rId33"/>
    <p:sldId id="328" r:id="rId34"/>
    <p:sldId id="292" r:id="rId35"/>
    <p:sldId id="261" r:id="rId36"/>
    <p:sldId id="293" r:id="rId37"/>
    <p:sldId id="294" r:id="rId38"/>
    <p:sldId id="295" r:id="rId39"/>
    <p:sldId id="296" r:id="rId40"/>
    <p:sldId id="297" r:id="rId41"/>
    <p:sldId id="298" r:id="rId42"/>
    <p:sldId id="279" r:id="rId43"/>
    <p:sldId id="332" r:id="rId44"/>
    <p:sldId id="331"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84DD19-2690-2143-8BBB-CA10CCA44694}">
          <p14:sldIdLst>
            <p14:sldId id="256"/>
            <p14:sldId id="263"/>
            <p14:sldId id="257"/>
            <p14:sldId id="265"/>
            <p14:sldId id="288"/>
            <p14:sldId id="259"/>
            <p14:sldId id="278"/>
            <p14:sldId id="266"/>
            <p14:sldId id="290"/>
            <p14:sldId id="291"/>
            <p14:sldId id="260"/>
            <p14:sldId id="310"/>
            <p14:sldId id="311"/>
            <p14:sldId id="330"/>
            <p14:sldId id="277"/>
            <p14:sldId id="318"/>
            <p14:sldId id="320"/>
            <p14:sldId id="321"/>
            <p14:sldId id="322"/>
            <p14:sldId id="323"/>
            <p14:sldId id="324"/>
            <p14:sldId id="312"/>
            <p14:sldId id="313"/>
            <p14:sldId id="319"/>
            <p14:sldId id="325"/>
            <p14:sldId id="326"/>
            <p14:sldId id="327"/>
            <p14:sldId id="315"/>
            <p14:sldId id="316"/>
            <p14:sldId id="289"/>
            <p14:sldId id="329"/>
            <p14:sldId id="317"/>
            <p14:sldId id="328"/>
            <p14:sldId id="292"/>
            <p14:sldId id="261"/>
            <p14:sldId id="293"/>
            <p14:sldId id="294"/>
            <p14:sldId id="295"/>
            <p14:sldId id="296"/>
            <p14:sldId id="297"/>
            <p14:sldId id="298"/>
            <p14:sldId id="279"/>
            <p14:sldId id="332"/>
            <p14:sldId id="331"/>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8C1BD-B3D7-4269-AC0C-2AF85F60B00B}" v="233" dt="2017-10-09T00:19:41.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86374" autoAdjust="0"/>
  </p:normalViewPr>
  <p:slideViewPr>
    <p:cSldViewPr snapToGrid="0">
      <p:cViewPr>
        <p:scale>
          <a:sx n="85" d="100"/>
          <a:sy n="85" d="100"/>
        </p:scale>
        <p:origin x="-776" y="-120"/>
      </p:cViewPr>
      <p:guideLst>
        <p:guide orient="horz" pos="2160"/>
        <p:guide pos="3840"/>
      </p:guideLst>
    </p:cSldViewPr>
  </p:slideViewPr>
  <p:outlineViewPr>
    <p:cViewPr>
      <p:scale>
        <a:sx n="33" d="100"/>
        <a:sy n="33" d="100"/>
      </p:scale>
      <p:origin x="0" y="-217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theme" Target="theme/theme1.xml"/><Relationship Id="rId51" Type="http://schemas.openxmlformats.org/officeDocument/2006/relationships/tableStyles" Target="tableStyles.xml"/><Relationship Id="rId52" Type="http://schemas.microsoft.com/office/2016/11/relationships/changesInfo" Target="changesInfos/changesInfo1.xml"/><Relationship Id="rId53" Type="http://schemas.microsoft.com/office/2015/10/relationships/revisionInfo" Target="revisionInfo.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mezie Ileje" userId="7baf385e038328db" providerId="LiveId" clId="{B0E8C1BD-B3D7-4269-AC0C-2AF85F60B00B}"/>
    <pc:docChg chg="undo custSel addSld modSld sldOrd">
      <pc:chgData name="Chimezie Ileje" userId="7baf385e038328db" providerId="LiveId" clId="{B0E8C1BD-B3D7-4269-AC0C-2AF85F60B00B}" dt="2017-10-09T01:12:03.086" v="4381" actId="5793"/>
      <pc:docMkLst>
        <pc:docMk/>
      </pc:docMkLst>
      <pc:sldChg chg="modNotesTx">
        <pc:chgData name="Chimezie Ileje" userId="7baf385e038328db" providerId="LiveId" clId="{B0E8C1BD-B3D7-4269-AC0C-2AF85F60B00B}" dt="2017-10-09T00:53:35.009" v="2713" actId="5793"/>
        <pc:sldMkLst>
          <pc:docMk/>
          <pc:sldMk cId="3932493847" sldId="256"/>
        </pc:sldMkLst>
      </pc:sldChg>
      <pc:sldChg chg="modNotesTx">
        <pc:chgData name="Chimezie Ileje" userId="7baf385e038328db" providerId="LiveId" clId="{B0E8C1BD-B3D7-4269-AC0C-2AF85F60B00B}" dt="2017-10-09T00:53:45.011" v="2720" actId="20577"/>
        <pc:sldMkLst>
          <pc:docMk/>
          <pc:sldMk cId="4026268380" sldId="257"/>
        </pc:sldMkLst>
      </pc:sldChg>
      <pc:sldChg chg="modNotesTx">
        <pc:chgData name="Chimezie Ileje" userId="7baf385e038328db" providerId="LiveId" clId="{B0E8C1BD-B3D7-4269-AC0C-2AF85F60B00B}" dt="2017-10-09T00:51:58.602" v="2513" actId="20577"/>
        <pc:sldMkLst>
          <pc:docMk/>
          <pc:sldMk cId="4113588736" sldId="261"/>
        </pc:sldMkLst>
      </pc:sldChg>
      <pc:sldChg chg="modNotesTx">
        <pc:chgData name="Chimezie Ileje" userId="7baf385e038328db" providerId="LiveId" clId="{B0E8C1BD-B3D7-4269-AC0C-2AF85F60B00B}" dt="2017-10-09T00:58:27.001" v="3164" actId="20577"/>
        <pc:sldMkLst>
          <pc:docMk/>
          <pc:sldMk cId="3983654191" sldId="263"/>
        </pc:sldMkLst>
      </pc:sldChg>
      <pc:sldChg chg="modNotesTx">
        <pc:chgData name="Chimezie Ileje" userId="7baf385e038328db" providerId="LiveId" clId="{B0E8C1BD-B3D7-4269-AC0C-2AF85F60B00B}" dt="2017-10-09T01:01:11.417" v="3448" actId="20577"/>
        <pc:sldMkLst>
          <pc:docMk/>
          <pc:sldMk cId="2348173306" sldId="264"/>
        </pc:sldMkLst>
      </pc:sldChg>
      <pc:sldChg chg="modNotesTx">
        <pc:chgData name="Chimezie Ileje" userId="7baf385e038328db" providerId="LiveId" clId="{B0E8C1BD-B3D7-4269-AC0C-2AF85F60B00B}" dt="2017-10-09T00:59:54.689" v="3348" actId="20577"/>
        <pc:sldMkLst>
          <pc:docMk/>
          <pc:sldMk cId="1353403461" sldId="265"/>
        </pc:sldMkLst>
      </pc:sldChg>
      <pc:sldChg chg="modNotesTx">
        <pc:chgData name="Chimezie Ileje" userId="7baf385e038328db" providerId="LiveId" clId="{B0E8C1BD-B3D7-4269-AC0C-2AF85F60B00B}" dt="2017-10-09T01:03:19.023" v="3626" actId="12"/>
        <pc:sldMkLst>
          <pc:docMk/>
          <pc:sldMk cId="2923732531" sldId="267"/>
        </pc:sldMkLst>
      </pc:sldChg>
      <pc:sldChg chg="modNotesTx">
        <pc:chgData name="Chimezie Ileje" userId="7baf385e038328db" providerId="LiveId" clId="{B0E8C1BD-B3D7-4269-AC0C-2AF85F60B00B}" dt="2017-10-09T01:05:14.221" v="3689" actId="20577"/>
        <pc:sldMkLst>
          <pc:docMk/>
          <pc:sldMk cId="2918845818" sldId="268"/>
        </pc:sldMkLst>
      </pc:sldChg>
      <pc:sldChg chg="modNotesTx">
        <pc:chgData name="Chimezie Ileje" userId="7baf385e038328db" providerId="LiveId" clId="{B0E8C1BD-B3D7-4269-AC0C-2AF85F60B00B}" dt="2017-10-09T01:06:51.816" v="3894" actId="20577"/>
        <pc:sldMkLst>
          <pc:docMk/>
          <pc:sldMk cId="2922032802" sldId="269"/>
        </pc:sldMkLst>
      </pc:sldChg>
      <pc:sldChg chg="modNotesTx">
        <pc:chgData name="Chimezie Ileje" userId="7baf385e038328db" providerId="LiveId" clId="{B0E8C1BD-B3D7-4269-AC0C-2AF85F60B00B}" dt="2017-10-09T01:07:38.500" v="3982" actId="20577"/>
        <pc:sldMkLst>
          <pc:docMk/>
          <pc:sldMk cId="3247443571" sldId="270"/>
        </pc:sldMkLst>
      </pc:sldChg>
      <pc:sldChg chg="modNotesTx">
        <pc:chgData name="Chimezie Ileje" userId="7baf385e038328db" providerId="LiveId" clId="{B0E8C1BD-B3D7-4269-AC0C-2AF85F60B00B}" dt="2017-10-09T01:09:09.577" v="4156" actId="20577"/>
        <pc:sldMkLst>
          <pc:docMk/>
          <pc:sldMk cId="851572325" sldId="271"/>
        </pc:sldMkLst>
      </pc:sldChg>
      <pc:sldChg chg="modNotesTx">
        <pc:chgData name="Chimezie Ileje" userId="7baf385e038328db" providerId="LiveId" clId="{B0E8C1BD-B3D7-4269-AC0C-2AF85F60B00B}" dt="2017-10-09T01:09:57.816" v="4201" actId="20577"/>
        <pc:sldMkLst>
          <pc:docMk/>
          <pc:sldMk cId="2896590696" sldId="272"/>
        </pc:sldMkLst>
      </pc:sldChg>
      <pc:sldChg chg="modNotesTx">
        <pc:chgData name="Chimezie Ileje" userId="7baf385e038328db" providerId="LiveId" clId="{B0E8C1BD-B3D7-4269-AC0C-2AF85F60B00B}" dt="2017-10-09T01:11:41.956" v="4379" actId="20577"/>
        <pc:sldMkLst>
          <pc:docMk/>
          <pc:sldMk cId="2086832392" sldId="273"/>
        </pc:sldMkLst>
      </pc:sldChg>
      <pc:sldChg chg="modNotesTx">
        <pc:chgData name="Chimezie Ileje" userId="7baf385e038328db" providerId="LiveId" clId="{B0E8C1BD-B3D7-4269-AC0C-2AF85F60B00B}" dt="2017-10-09T01:12:03.086" v="4381" actId="5793"/>
        <pc:sldMkLst>
          <pc:docMk/>
          <pc:sldMk cId="2152558659" sldId="274"/>
        </pc:sldMkLst>
      </pc:sldChg>
      <pc:sldChg chg="modNotesTx">
        <pc:chgData name="Chimezie Ileje" userId="7baf385e038328db" providerId="LiveId" clId="{B0E8C1BD-B3D7-4269-AC0C-2AF85F60B00B}" dt="2017-10-09T00:38:00.179" v="1362" actId="20577"/>
        <pc:sldMkLst>
          <pc:docMk/>
          <pc:sldMk cId="3462554565" sldId="275"/>
        </pc:sldMkLst>
      </pc:sldChg>
      <pc:sldChg chg="modNotesTx">
        <pc:chgData name="Chimezie Ileje" userId="7baf385e038328db" providerId="LiveId" clId="{B0E8C1BD-B3D7-4269-AC0C-2AF85F60B00B}" dt="2017-10-09T00:49:22.965" v="2263" actId="20577"/>
        <pc:sldMkLst>
          <pc:docMk/>
          <pc:sldMk cId="4280839563" sldId="276"/>
        </pc:sldMkLst>
      </pc:sldChg>
      <pc:sldChg chg="modNotesTx">
        <pc:chgData name="Chimezie Ileje" userId="7baf385e038328db" providerId="LiveId" clId="{B0E8C1BD-B3D7-4269-AC0C-2AF85F60B00B}" dt="2017-10-09T01:02:25.126" v="3587" actId="5793"/>
        <pc:sldMkLst>
          <pc:docMk/>
          <pc:sldMk cId="3761994013" sldId="278"/>
        </pc:sldMkLst>
      </pc:sldChg>
      <pc:sldChg chg="modNotesTx">
        <pc:chgData name="Chimezie Ileje" userId="7baf385e038328db" providerId="LiveId" clId="{B0E8C1BD-B3D7-4269-AC0C-2AF85F60B00B}" dt="2017-10-09T00:52:27.746" v="2567" actId="20577"/>
        <pc:sldMkLst>
          <pc:docMk/>
          <pc:sldMk cId="1113912412" sldId="279"/>
        </pc:sldMkLst>
      </pc:sldChg>
      <pc:sldChg chg="modNotesTx">
        <pc:chgData name="Chimezie Ileje" userId="7baf385e038328db" providerId="LiveId" clId="{B0E8C1BD-B3D7-4269-AC0C-2AF85F60B00B}" dt="2017-10-09T00:39:39.702" v="1614" actId="20577"/>
        <pc:sldMkLst>
          <pc:docMk/>
          <pc:sldMk cId="3171330875" sldId="280"/>
        </pc:sldMkLst>
      </pc:sldChg>
      <pc:sldChg chg="modNotesTx">
        <pc:chgData name="Chimezie Ileje" userId="7baf385e038328db" providerId="LiveId" clId="{B0E8C1BD-B3D7-4269-AC0C-2AF85F60B00B}" dt="2017-10-09T00:48:42.793" v="2196" actId="20577"/>
        <pc:sldMkLst>
          <pc:docMk/>
          <pc:sldMk cId="2889402445" sldId="281"/>
        </pc:sldMkLst>
      </pc:sldChg>
      <pc:sldChg chg="modSp add ord modNotesTx">
        <pc:chgData name="Chimezie Ileje" userId="7baf385e038328db" providerId="LiveId" clId="{B0E8C1BD-B3D7-4269-AC0C-2AF85F60B00B}" dt="2017-10-09T00:19:08.244" v="200" actId="20577"/>
        <pc:sldMkLst>
          <pc:docMk/>
          <pc:sldMk cId="1895393497" sldId="284"/>
        </pc:sldMkLst>
        <pc:spChg chg="mod">
          <ac:chgData name="Chimezie Ileje" userId="7baf385e038328db" providerId="LiveId" clId="{B0E8C1BD-B3D7-4269-AC0C-2AF85F60B00B}" dt="2017-10-09T00:06:46.956" v="38" actId="20577"/>
          <ac:spMkLst>
            <pc:docMk/>
            <pc:sldMk cId="1895393497" sldId="284"/>
            <ac:spMk id="4" creationId="{FB7A513D-1989-4FD0-AF12-6BE3AF704097}"/>
          </ac:spMkLst>
        </pc:spChg>
        <pc:spChg chg="mod">
          <ac:chgData name="Chimezie Ileje" userId="7baf385e038328db" providerId="LiveId" clId="{B0E8C1BD-B3D7-4269-AC0C-2AF85F60B00B}" dt="2017-10-09T00:19:08.244" v="200" actId="20577"/>
          <ac:spMkLst>
            <pc:docMk/>
            <pc:sldMk cId="1895393497" sldId="284"/>
            <ac:spMk id="14" creationId="{3C9F0327-6BA2-4EC5-874B-BF4870AE2B56}"/>
          </ac:spMkLst>
        </pc:spChg>
        <pc:picChg chg="mod">
          <ac:chgData name="Chimezie Ileje" userId="7baf385e038328db" providerId="LiveId" clId="{B0E8C1BD-B3D7-4269-AC0C-2AF85F60B00B}" dt="2017-10-09T00:08:16.145" v="40" actId="14100"/>
          <ac:picMkLst>
            <pc:docMk/>
            <pc:sldMk cId="1895393497" sldId="284"/>
            <ac:picMk id="13" creationId="{DB2AFE32-5F31-4072-8CC3-61A61C94CF5B}"/>
          </ac:picMkLst>
        </pc:picChg>
      </pc:sldChg>
      <pc:sldChg chg="modSp add ord modNotesTx">
        <pc:chgData name="Chimezie Ileje" userId="7baf385e038328db" providerId="LiveId" clId="{B0E8C1BD-B3D7-4269-AC0C-2AF85F60B00B}" dt="2017-10-09T00:46:15.458" v="1963" actId="20577"/>
        <pc:sldMkLst>
          <pc:docMk/>
          <pc:sldMk cId="262106302" sldId="285"/>
        </pc:sldMkLst>
        <pc:spChg chg="mod">
          <ac:chgData name="Chimezie Ileje" userId="7baf385e038328db" providerId="LiveId" clId="{B0E8C1BD-B3D7-4269-AC0C-2AF85F60B00B}" dt="2017-10-09T00:27:45.729" v="638" actId="20577"/>
          <ac:spMkLst>
            <pc:docMk/>
            <pc:sldMk cId="262106302" sldId="285"/>
            <ac:spMk id="2" creationId="{988FC3FF-E11B-4AF2-BCE8-1F650AE712B6}"/>
          </ac:spMkLst>
        </pc:spChg>
        <pc:spChg chg="mod">
          <ac:chgData name="Chimezie Ileje" userId="7baf385e038328db" providerId="LiveId" clId="{B0E8C1BD-B3D7-4269-AC0C-2AF85F60B00B}" dt="2017-10-09T00:26:03.943" v="476" actId="20577"/>
          <ac:spMkLst>
            <pc:docMk/>
            <pc:sldMk cId="262106302" sldId="285"/>
            <ac:spMk id="4" creationId="{CFA75A6F-CB1E-47A3-A783-3EFC116E6034}"/>
          </ac:spMkLst>
        </pc:spChg>
        <pc:spChg chg="mod">
          <ac:chgData name="Chimezie Ileje" userId="7baf385e038328db" providerId="LiveId" clId="{B0E8C1BD-B3D7-4269-AC0C-2AF85F60B00B}" dt="2017-10-09T00:27:04.002" v="602" actId="20577"/>
          <ac:spMkLst>
            <pc:docMk/>
            <pc:sldMk cId="262106302" sldId="285"/>
            <ac:spMk id="6" creationId="{019E0A0E-B6D1-4CB5-94EA-CF27608069BD}"/>
          </ac:spMkLst>
        </pc:spChg>
      </pc:sldChg>
      <pc:sldChg chg="modSp add modNotesTx">
        <pc:chgData name="Chimezie Ileje" userId="7baf385e038328db" providerId="LiveId" clId="{B0E8C1BD-B3D7-4269-AC0C-2AF85F60B00B}" dt="2017-10-09T00:35:43.646" v="1254" actId="20577"/>
        <pc:sldMkLst>
          <pc:docMk/>
          <pc:sldMk cId="1818725346" sldId="286"/>
        </pc:sldMkLst>
        <pc:spChg chg="mod">
          <ac:chgData name="Chimezie Ileje" userId="7baf385e038328db" providerId="LiveId" clId="{B0E8C1BD-B3D7-4269-AC0C-2AF85F60B00B}" dt="2017-10-09T00:15:30.630" v="75" actId="20577"/>
          <ac:spMkLst>
            <pc:docMk/>
            <pc:sldMk cId="1818725346" sldId="286"/>
            <ac:spMk id="4" creationId="{FB7A513D-1989-4FD0-AF12-6BE3AF704097}"/>
          </ac:spMkLst>
        </pc:spChg>
        <pc:spChg chg="mod">
          <ac:chgData name="Chimezie Ileje" userId="7baf385e038328db" providerId="LiveId" clId="{B0E8C1BD-B3D7-4269-AC0C-2AF85F60B00B}" dt="2017-10-09T00:19:41.717" v="240" actId="20577"/>
          <ac:spMkLst>
            <pc:docMk/>
            <pc:sldMk cId="1818725346" sldId="286"/>
            <ac:spMk id="14" creationId="{3C9F0327-6BA2-4EC5-874B-BF4870AE2B56}"/>
          </ac:spMkLst>
        </pc:spChg>
        <pc:picChg chg="mod modCrop">
          <ac:chgData name="Chimezie Ileje" userId="7baf385e038328db" providerId="LiveId" clId="{B0E8C1BD-B3D7-4269-AC0C-2AF85F60B00B}" dt="2017-10-09T00:16:17.994" v="80" actId="14100"/>
          <ac:picMkLst>
            <pc:docMk/>
            <pc:sldMk cId="1818725346" sldId="286"/>
            <ac:picMk id="13" creationId="{DB2AFE32-5F31-4072-8CC3-61A61C94CF5B}"/>
          </ac:picMkLst>
        </pc:picChg>
      </pc:sldChg>
      <pc:sldChg chg="modSp add ord modNotesTx">
        <pc:chgData name="Chimezie Ileje" userId="7baf385e038328db" providerId="LiveId" clId="{B0E8C1BD-B3D7-4269-AC0C-2AF85F60B00B}" dt="2017-10-09T00:42:24.347" v="1938" actId="20577"/>
        <pc:sldMkLst>
          <pc:docMk/>
          <pc:sldMk cId="2024059416" sldId="287"/>
        </pc:sldMkLst>
        <pc:spChg chg="mod">
          <ac:chgData name="Chimezie Ileje" userId="7baf385e038328db" providerId="LiveId" clId="{B0E8C1BD-B3D7-4269-AC0C-2AF85F60B00B}" dt="2017-10-09T00:27:57.503" v="639" actId="20577"/>
          <ac:spMkLst>
            <pc:docMk/>
            <pc:sldMk cId="2024059416" sldId="287"/>
            <ac:spMk id="2" creationId="{988FC3FF-E11B-4AF2-BCE8-1F650AE712B6}"/>
          </ac:spMkLst>
        </pc:spChg>
        <pc:spChg chg="mod">
          <ac:chgData name="Chimezie Ileje" userId="7baf385e038328db" providerId="LiveId" clId="{B0E8C1BD-B3D7-4269-AC0C-2AF85F60B00B}" dt="2017-10-09T00:34:15.163" v="1133" actId="20577"/>
          <ac:spMkLst>
            <pc:docMk/>
            <pc:sldMk cId="2024059416" sldId="287"/>
            <ac:spMk id="4" creationId="{CFA75A6F-CB1E-47A3-A783-3EFC116E6034}"/>
          </ac:spMkLst>
        </pc:spChg>
        <pc:spChg chg="mod">
          <ac:chgData name="Chimezie Ileje" userId="7baf385e038328db" providerId="LiveId" clId="{B0E8C1BD-B3D7-4269-AC0C-2AF85F60B00B}" dt="2017-10-09T00:34:30.911" v="1168" actId="20577"/>
          <ac:spMkLst>
            <pc:docMk/>
            <pc:sldMk cId="2024059416" sldId="287"/>
            <ac:spMk id="6" creationId="{019E0A0E-B6D1-4CB5-94EA-CF27608069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FF501-F017-4A8E-88A5-79B4029E4517}" type="datetimeFigureOut">
              <a:rPr lang="en-US" smtClean="0"/>
              <a:t>12/3/17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86A7BD-480C-49F6-BF21-AD1032F70F75}" type="slidenum">
              <a:rPr lang="en-US" smtClean="0"/>
              <a:t>‹#›</a:t>
            </a:fld>
            <a:endParaRPr lang="en-US"/>
          </a:p>
        </p:txBody>
      </p:sp>
    </p:spTree>
    <p:extLst>
      <p:ext uri="{BB962C8B-B14F-4D97-AF65-F5344CB8AC3E}">
        <p14:creationId xmlns:p14="http://schemas.microsoft.com/office/powerpoint/2010/main" val="183444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Introductions</a:t>
            </a:r>
          </a:p>
          <a:p>
            <a:pPr marL="171450" indent="-171450">
              <a:buFont typeface="Arial" panose="020B0604020202020204" pitchFamily="34" charset="0"/>
              <a:buChar char="•"/>
            </a:pPr>
            <a:r>
              <a:rPr lang="en-US" dirty="0"/>
              <a:t>Preliminary Presentation</a:t>
            </a:r>
          </a:p>
          <a:p>
            <a:pPr marL="171450" indent="-171450">
              <a:buFont typeface="Arial" panose="020B0604020202020204" pitchFamily="34" charset="0"/>
              <a:buChar char="•"/>
            </a:pPr>
            <a:r>
              <a:rPr lang="en-US" dirty="0"/>
              <a:t>Promote…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1</a:t>
            </a:fld>
            <a:endParaRPr lang="en-US"/>
          </a:p>
        </p:txBody>
      </p:sp>
    </p:spTree>
    <p:extLst>
      <p:ext uri="{BB962C8B-B14F-4D97-AF65-F5344CB8AC3E}">
        <p14:creationId xmlns:p14="http://schemas.microsoft.com/office/powerpoint/2010/main" val="3348803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13</a:t>
            </a:fld>
            <a:endParaRPr lang="en-US"/>
          </a:p>
        </p:txBody>
      </p:sp>
    </p:spTree>
    <p:extLst>
      <p:ext uri="{BB962C8B-B14F-4D97-AF65-F5344CB8AC3E}">
        <p14:creationId xmlns:p14="http://schemas.microsoft.com/office/powerpoint/2010/main" val="2549617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17</a:t>
            </a:fld>
            <a:endParaRPr lang="en-US"/>
          </a:p>
        </p:txBody>
      </p:sp>
    </p:spTree>
    <p:extLst>
      <p:ext uri="{BB962C8B-B14F-4D97-AF65-F5344CB8AC3E}">
        <p14:creationId xmlns:p14="http://schemas.microsoft.com/office/powerpoint/2010/main" val="2025918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18</a:t>
            </a:fld>
            <a:endParaRPr lang="en-US"/>
          </a:p>
        </p:txBody>
      </p:sp>
    </p:spTree>
    <p:extLst>
      <p:ext uri="{BB962C8B-B14F-4D97-AF65-F5344CB8AC3E}">
        <p14:creationId xmlns:p14="http://schemas.microsoft.com/office/powerpoint/2010/main" val="80532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19</a:t>
            </a:fld>
            <a:endParaRPr lang="en-US"/>
          </a:p>
        </p:txBody>
      </p:sp>
    </p:spTree>
    <p:extLst>
      <p:ext uri="{BB962C8B-B14F-4D97-AF65-F5344CB8AC3E}">
        <p14:creationId xmlns:p14="http://schemas.microsoft.com/office/powerpoint/2010/main" val="228825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20</a:t>
            </a:fld>
            <a:endParaRPr lang="en-US"/>
          </a:p>
        </p:txBody>
      </p:sp>
    </p:spTree>
    <p:extLst>
      <p:ext uri="{BB962C8B-B14F-4D97-AF65-F5344CB8AC3E}">
        <p14:creationId xmlns:p14="http://schemas.microsoft.com/office/powerpoint/2010/main" val="1458063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21</a:t>
            </a:fld>
            <a:endParaRPr lang="en-US"/>
          </a:p>
        </p:txBody>
      </p:sp>
    </p:spTree>
    <p:extLst>
      <p:ext uri="{BB962C8B-B14F-4D97-AF65-F5344CB8AC3E}">
        <p14:creationId xmlns:p14="http://schemas.microsoft.com/office/powerpoint/2010/main" val="1555982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 slide showing chosen solution </a:t>
            </a:r>
            <a:endParaRPr lang="en-US" dirty="0"/>
          </a:p>
        </p:txBody>
      </p:sp>
      <p:sp>
        <p:nvSpPr>
          <p:cNvPr id="4" name="Slide Number Placeholder 3"/>
          <p:cNvSpPr>
            <a:spLocks noGrp="1"/>
          </p:cNvSpPr>
          <p:nvPr>
            <p:ph type="sldNum" sz="quarter" idx="10"/>
          </p:nvPr>
        </p:nvSpPr>
        <p:spPr/>
        <p:txBody>
          <a:bodyPr/>
          <a:lstStyle/>
          <a:p>
            <a:fld id="{D286A7BD-480C-49F6-BF21-AD1032F70F75}" type="slidenum">
              <a:rPr lang="en-US" smtClean="0"/>
              <a:t>30</a:t>
            </a:fld>
            <a:endParaRPr lang="en-US"/>
          </a:p>
        </p:txBody>
      </p:sp>
    </p:spTree>
    <p:extLst>
      <p:ext uri="{BB962C8B-B14F-4D97-AF65-F5344CB8AC3E}">
        <p14:creationId xmlns:p14="http://schemas.microsoft.com/office/powerpoint/2010/main" val="2237928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35</a:t>
            </a:fld>
            <a:endParaRPr lang="en-US"/>
          </a:p>
        </p:txBody>
      </p:sp>
    </p:spTree>
    <p:extLst>
      <p:ext uri="{BB962C8B-B14F-4D97-AF65-F5344CB8AC3E}">
        <p14:creationId xmlns:p14="http://schemas.microsoft.com/office/powerpoint/2010/main" val="2981715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36</a:t>
            </a:fld>
            <a:endParaRPr lang="en-US"/>
          </a:p>
        </p:txBody>
      </p:sp>
    </p:spTree>
    <p:extLst>
      <p:ext uri="{BB962C8B-B14F-4D97-AF65-F5344CB8AC3E}">
        <p14:creationId xmlns:p14="http://schemas.microsoft.com/office/powerpoint/2010/main" val="234731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37</a:t>
            </a:fld>
            <a:endParaRPr lang="en-US"/>
          </a:p>
        </p:txBody>
      </p:sp>
    </p:spTree>
    <p:extLst>
      <p:ext uri="{BB962C8B-B14F-4D97-AF65-F5344CB8AC3E}">
        <p14:creationId xmlns:p14="http://schemas.microsoft.com/office/powerpoint/2010/main" val="104626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Physicians used to encourage rest</a:t>
            </a:r>
          </a:p>
          <a:p>
            <a:pPr marL="628650" lvl="1" indent="-171450">
              <a:buFont typeface="Arial" panose="020B0604020202020204" pitchFamily="34" charset="0"/>
              <a:buChar char="•"/>
            </a:pPr>
            <a:r>
              <a:rPr lang="en-US" dirty="0"/>
              <a:t>Recovery = rest &gt;&gt;&gt; ineffective</a:t>
            </a:r>
          </a:p>
          <a:p>
            <a:pPr marL="171450" lvl="0" indent="-171450">
              <a:buFont typeface="Arial" panose="020B0604020202020204" pitchFamily="34" charset="0"/>
              <a:buChar char="•"/>
            </a:pPr>
            <a:r>
              <a:rPr lang="en-US" dirty="0"/>
              <a:t>Mobilization = quicker and more effective recovery </a:t>
            </a:r>
          </a:p>
          <a:p>
            <a:pPr marL="171450" lvl="0" indent="-171450">
              <a:buFont typeface="Arial" panose="020B0604020202020204" pitchFamily="34" charset="0"/>
              <a:buChar char="•"/>
            </a:pPr>
            <a:r>
              <a:rPr lang="en-US" dirty="0"/>
              <a:t>Mobilization can be defined as: </a:t>
            </a:r>
          </a:p>
        </p:txBody>
      </p:sp>
      <p:sp>
        <p:nvSpPr>
          <p:cNvPr id="4" name="Slide Number Placeholder 3"/>
          <p:cNvSpPr>
            <a:spLocks noGrp="1"/>
          </p:cNvSpPr>
          <p:nvPr>
            <p:ph type="sldNum" sz="quarter" idx="10"/>
          </p:nvPr>
        </p:nvSpPr>
        <p:spPr/>
        <p:txBody>
          <a:bodyPr/>
          <a:lstStyle/>
          <a:p>
            <a:fld id="{D286A7BD-480C-49F6-BF21-AD1032F70F75}" type="slidenum">
              <a:rPr lang="en-US" smtClean="0"/>
              <a:t>2</a:t>
            </a:fld>
            <a:endParaRPr lang="en-US"/>
          </a:p>
        </p:txBody>
      </p:sp>
    </p:spTree>
    <p:extLst>
      <p:ext uri="{BB962C8B-B14F-4D97-AF65-F5344CB8AC3E}">
        <p14:creationId xmlns:p14="http://schemas.microsoft.com/office/powerpoint/2010/main" val="923534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38</a:t>
            </a:fld>
            <a:endParaRPr lang="en-US"/>
          </a:p>
        </p:txBody>
      </p:sp>
    </p:spTree>
    <p:extLst>
      <p:ext uri="{BB962C8B-B14F-4D97-AF65-F5344CB8AC3E}">
        <p14:creationId xmlns:p14="http://schemas.microsoft.com/office/powerpoint/2010/main" val="1937805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39</a:t>
            </a:fld>
            <a:endParaRPr lang="en-US"/>
          </a:p>
        </p:txBody>
      </p:sp>
    </p:spTree>
    <p:extLst>
      <p:ext uri="{BB962C8B-B14F-4D97-AF65-F5344CB8AC3E}">
        <p14:creationId xmlns:p14="http://schemas.microsoft.com/office/powerpoint/2010/main" val="1427019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40</a:t>
            </a:fld>
            <a:endParaRPr lang="en-US"/>
          </a:p>
        </p:txBody>
      </p:sp>
    </p:spTree>
    <p:extLst>
      <p:ext uri="{BB962C8B-B14F-4D97-AF65-F5344CB8AC3E}">
        <p14:creationId xmlns:p14="http://schemas.microsoft.com/office/powerpoint/2010/main" val="97269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Deliver prototype by end of year</a:t>
            </a:r>
          </a:p>
          <a:p>
            <a:pPr marL="171450" indent="-171450">
              <a:buFont typeface="Arial" panose="020B0604020202020204" pitchFamily="34" charset="0"/>
              <a:buChar char="•"/>
            </a:pPr>
            <a:r>
              <a:rPr lang="en-US" dirty="0"/>
              <a:t>Work diligently this semester </a:t>
            </a:r>
          </a:p>
          <a:p>
            <a:pPr marL="171450" indent="-171450">
              <a:buFont typeface="Arial" panose="020B0604020202020204" pitchFamily="34" charset="0"/>
              <a:buChar char="•"/>
            </a:pPr>
            <a:r>
              <a:rPr lang="en-US" dirty="0"/>
              <a:t>tech shop tour and membership</a:t>
            </a:r>
          </a:p>
          <a:p>
            <a:pPr marL="171450" indent="-171450">
              <a:buFont typeface="Arial" panose="020B0604020202020204" pitchFamily="34" charset="0"/>
              <a:buChar char="•"/>
            </a:pPr>
            <a:r>
              <a:rPr lang="en-US" dirty="0"/>
              <a:t>CAD</a:t>
            </a:r>
          </a:p>
          <a:p>
            <a:pPr marL="171450" indent="-171450">
              <a:buFont typeface="Arial" panose="020B0604020202020204" pitchFamily="34" charset="0"/>
              <a:buChar char="•"/>
            </a:pPr>
            <a:r>
              <a:rPr lang="en-US" dirty="0"/>
              <a:t>Website Creation</a:t>
            </a:r>
          </a:p>
          <a:p>
            <a:pPr marL="171450" indent="-171450">
              <a:buFont typeface="Arial" panose="020B0604020202020204" pitchFamily="34" charset="0"/>
              <a:buChar char="•"/>
            </a:pPr>
            <a:r>
              <a:rPr lang="en-US" dirty="0"/>
              <a:t>meetings with client throughout semester every other week</a:t>
            </a:r>
          </a:p>
        </p:txBody>
      </p:sp>
      <p:sp>
        <p:nvSpPr>
          <p:cNvPr id="4" name="Slide Number Placeholder 3"/>
          <p:cNvSpPr>
            <a:spLocks noGrp="1"/>
          </p:cNvSpPr>
          <p:nvPr>
            <p:ph type="sldNum" sz="quarter" idx="10"/>
          </p:nvPr>
        </p:nvSpPr>
        <p:spPr/>
        <p:txBody>
          <a:bodyPr/>
          <a:lstStyle/>
          <a:p>
            <a:fld id="{D286A7BD-480C-49F6-BF21-AD1032F70F75}" type="slidenum">
              <a:rPr lang="en-US" smtClean="0"/>
              <a:t>41</a:t>
            </a:fld>
            <a:endParaRPr lang="en-US"/>
          </a:p>
        </p:txBody>
      </p:sp>
    </p:spTree>
    <p:extLst>
      <p:ext uri="{BB962C8B-B14F-4D97-AF65-F5344CB8AC3E}">
        <p14:creationId xmlns:p14="http://schemas.microsoft.com/office/powerpoint/2010/main" val="1391409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end. Questions?</a:t>
            </a:r>
          </a:p>
        </p:txBody>
      </p:sp>
      <p:sp>
        <p:nvSpPr>
          <p:cNvPr id="4" name="Slide Number Placeholder 3"/>
          <p:cNvSpPr>
            <a:spLocks noGrp="1"/>
          </p:cNvSpPr>
          <p:nvPr>
            <p:ph type="sldNum" sz="quarter" idx="10"/>
          </p:nvPr>
        </p:nvSpPr>
        <p:spPr/>
        <p:txBody>
          <a:bodyPr/>
          <a:lstStyle/>
          <a:p>
            <a:fld id="{D286A7BD-480C-49F6-BF21-AD1032F70F75}" type="slidenum">
              <a:rPr lang="en-US" smtClean="0"/>
              <a:t>42</a:t>
            </a:fld>
            <a:endParaRPr lang="en-US"/>
          </a:p>
        </p:txBody>
      </p:sp>
    </p:spTree>
    <p:extLst>
      <p:ext uri="{BB962C8B-B14F-4D97-AF65-F5344CB8AC3E}">
        <p14:creationId xmlns:p14="http://schemas.microsoft.com/office/powerpoint/2010/main" val="151812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Terms</a:t>
            </a:r>
          </a:p>
        </p:txBody>
      </p:sp>
      <p:sp>
        <p:nvSpPr>
          <p:cNvPr id="4" name="Slide Number Placeholder 3"/>
          <p:cNvSpPr>
            <a:spLocks noGrp="1"/>
          </p:cNvSpPr>
          <p:nvPr>
            <p:ph type="sldNum" sz="quarter" idx="10"/>
          </p:nvPr>
        </p:nvSpPr>
        <p:spPr/>
        <p:txBody>
          <a:bodyPr/>
          <a:lstStyle/>
          <a:p>
            <a:fld id="{D286A7BD-480C-49F6-BF21-AD1032F70F75}" type="slidenum">
              <a:rPr lang="en-US" smtClean="0"/>
              <a:t>3</a:t>
            </a:fld>
            <a:endParaRPr lang="en-US"/>
          </a:p>
        </p:txBody>
      </p:sp>
    </p:spTree>
    <p:extLst>
      <p:ext uri="{BB962C8B-B14F-4D97-AF65-F5344CB8AC3E}">
        <p14:creationId xmlns:p14="http://schemas.microsoft.com/office/powerpoint/2010/main" val="426224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comparison to rest, mobilization…less time in hospital</a:t>
            </a:r>
          </a:p>
          <a:p>
            <a:pPr marL="171450" indent="-171450">
              <a:buFont typeface="Arial" panose="020B0604020202020204" pitchFamily="34" charset="0"/>
              <a:buChar char="•"/>
            </a:pPr>
            <a:r>
              <a:rPr lang="en-US" dirty="0"/>
              <a:t>Avoid muscle loss due to inactivity </a:t>
            </a:r>
          </a:p>
        </p:txBody>
      </p:sp>
      <p:sp>
        <p:nvSpPr>
          <p:cNvPr id="4" name="Slide Number Placeholder 3"/>
          <p:cNvSpPr>
            <a:spLocks noGrp="1"/>
          </p:cNvSpPr>
          <p:nvPr>
            <p:ph type="sldNum" sz="quarter" idx="10"/>
          </p:nvPr>
        </p:nvSpPr>
        <p:spPr/>
        <p:txBody>
          <a:bodyPr/>
          <a:lstStyle/>
          <a:p>
            <a:fld id="{D286A7BD-480C-49F6-BF21-AD1032F70F75}" type="slidenum">
              <a:rPr lang="en-US" smtClean="0"/>
              <a:t>4</a:t>
            </a:fld>
            <a:endParaRPr lang="en-US"/>
          </a:p>
        </p:txBody>
      </p:sp>
    </p:spTree>
    <p:extLst>
      <p:ext uri="{BB962C8B-B14F-4D97-AF65-F5344CB8AC3E}">
        <p14:creationId xmlns:p14="http://schemas.microsoft.com/office/powerpoint/2010/main" val="3663859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Physicians used to encourage rest</a:t>
            </a:r>
          </a:p>
          <a:p>
            <a:pPr marL="628650" lvl="1" indent="-171450">
              <a:buFont typeface="Arial" panose="020B0604020202020204" pitchFamily="34" charset="0"/>
              <a:buChar char="•"/>
            </a:pPr>
            <a:r>
              <a:rPr lang="en-US" dirty="0"/>
              <a:t>Recovery = rest &gt;&gt;&gt; ineffective</a:t>
            </a:r>
          </a:p>
          <a:p>
            <a:pPr marL="171450" lvl="0" indent="-171450">
              <a:buFont typeface="Arial" panose="020B0604020202020204" pitchFamily="34" charset="0"/>
              <a:buChar char="•"/>
            </a:pPr>
            <a:r>
              <a:rPr lang="en-US" dirty="0"/>
              <a:t>Mobilization = quicker and more effective recovery </a:t>
            </a:r>
          </a:p>
          <a:p>
            <a:pPr marL="171450" lvl="0" indent="-171450">
              <a:buFont typeface="Arial" panose="020B0604020202020204" pitchFamily="34" charset="0"/>
              <a:buChar char="•"/>
            </a:pPr>
            <a:r>
              <a:rPr lang="en-US" dirty="0"/>
              <a:t>Mobilization can be defined as: </a:t>
            </a:r>
          </a:p>
        </p:txBody>
      </p:sp>
      <p:sp>
        <p:nvSpPr>
          <p:cNvPr id="4" name="Slide Number Placeholder 3"/>
          <p:cNvSpPr>
            <a:spLocks noGrp="1"/>
          </p:cNvSpPr>
          <p:nvPr>
            <p:ph type="sldNum" sz="quarter" idx="10"/>
          </p:nvPr>
        </p:nvSpPr>
        <p:spPr/>
        <p:txBody>
          <a:bodyPr/>
          <a:lstStyle/>
          <a:p>
            <a:fld id="{D286A7BD-480C-49F6-BF21-AD1032F70F75}" type="slidenum">
              <a:rPr lang="en-US" smtClean="0"/>
              <a:t>5</a:t>
            </a:fld>
            <a:endParaRPr lang="en-US"/>
          </a:p>
        </p:txBody>
      </p:sp>
    </p:spTree>
    <p:extLst>
      <p:ext uri="{BB962C8B-B14F-4D97-AF65-F5344CB8AC3E}">
        <p14:creationId xmlns:p14="http://schemas.microsoft.com/office/powerpoint/2010/main" val="923534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Technology-dependent children ….reasons listed before.</a:t>
            </a:r>
          </a:p>
          <a:p>
            <a:pPr marL="171450" indent="-171450">
              <a:buFont typeface="Arial" panose="020B0604020202020204" pitchFamily="34" charset="0"/>
              <a:buChar char="•"/>
            </a:pPr>
            <a:r>
              <a:rPr lang="en-US" dirty="0"/>
              <a:t>Difficulty assessing progress…not engaging &gt;&gt; inaccurate assessment </a:t>
            </a:r>
          </a:p>
        </p:txBody>
      </p:sp>
      <p:sp>
        <p:nvSpPr>
          <p:cNvPr id="4" name="Slide Number Placeholder 3"/>
          <p:cNvSpPr>
            <a:spLocks noGrp="1"/>
          </p:cNvSpPr>
          <p:nvPr>
            <p:ph type="sldNum" sz="quarter" idx="10"/>
          </p:nvPr>
        </p:nvSpPr>
        <p:spPr/>
        <p:txBody>
          <a:bodyPr/>
          <a:lstStyle/>
          <a:p>
            <a:fld id="{D286A7BD-480C-49F6-BF21-AD1032F70F75}" type="slidenum">
              <a:rPr lang="en-US" smtClean="0"/>
              <a:t>7</a:t>
            </a:fld>
            <a:endParaRPr lang="en-US"/>
          </a:p>
        </p:txBody>
      </p:sp>
    </p:spTree>
    <p:extLst>
      <p:ext uri="{BB962C8B-B14F-4D97-AF65-F5344CB8AC3E}">
        <p14:creationId xmlns:p14="http://schemas.microsoft.com/office/powerpoint/2010/main" val="2302953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Allan doctor – client </a:t>
            </a:r>
          </a:p>
        </p:txBody>
      </p:sp>
      <p:sp>
        <p:nvSpPr>
          <p:cNvPr id="4" name="Slide Number Placeholder 3"/>
          <p:cNvSpPr>
            <a:spLocks noGrp="1"/>
          </p:cNvSpPr>
          <p:nvPr>
            <p:ph type="sldNum" sz="quarter" idx="10"/>
          </p:nvPr>
        </p:nvSpPr>
        <p:spPr/>
        <p:txBody>
          <a:bodyPr/>
          <a:lstStyle/>
          <a:p>
            <a:fld id="{D286A7BD-480C-49F6-BF21-AD1032F70F75}" type="slidenum">
              <a:rPr lang="en-US" smtClean="0"/>
              <a:t>8</a:t>
            </a:fld>
            <a:endParaRPr lang="en-US"/>
          </a:p>
        </p:txBody>
      </p:sp>
    </p:spTree>
    <p:extLst>
      <p:ext uri="{BB962C8B-B14F-4D97-AF65-F5344CB8AC3E}">
        <p14:creationId xmlns:p14="http://schemas.microsoft.com/office/powerpoint/2010/main" val="2236023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Allan doctor – client </a:t>
            </a:r>
          </a:p>
        </p:txBody>
      </p:sp>
      <p:sp>
        <p:nvSpPr>
          <p:cNvPr id="4" name="Slide Number Placeholder 3"/>
          <p:cNvSpPr>
            <a:spLocks noGrp="1"/>
          </p:cNvSpPr>
          <p:nvPr>
            <p:ph type="sldNum" sz="quarter" idx="10"/>
          </p:nvPr>
        </p:nvSpPr>
        <p:spPr/>
        <p:txBody>
          <a:bodyPr/>
          <a:lstStyle/>
          <a:p>
            <a:fld id="{D286A7BD-480C-49F6-BF21-AD1032F70F75}" type="slidenum">
              <a:rPr lang="en-US" smtClean="0"/>
              <a:t>9</a:t>
            </a:fld>
            <a:endParaRPr lang="en-US"/>
          </a:p>
        </p:txBody>
      </p:sp>
    </p:spTree>
    <p:extLst>
      <p:ext uri="{BB962C8B-B14F-4D97-AF65-F5344CB8AC3E}">
        <p14:creationId xmlns:p14="http://schemas.microsoft.com/office/powerpoint/2010/main" val="3663912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Allan doctor – client </a:t>
            </a:r>
          </a:p>
        </p:txBody>
      </p:sp>
      <p:sp>
        <p:nvSpPr>
          <p:cNvPr id="4" name="Slide Number Placeholder 3"/>
          <p:cNvSpPr>
            <a:spLocks noGrp="1"/>
          </p:cNvSpPr>
          <p:nvPr>
            <p:ph type="sldNum" sz="quarter" idx="10"/>
          </p:nvPr>
        </p:nvSpPr>
        <p:spPr/>
        <p:txBody>
          <a:bodyPr/>
          <a:lstStyle/>
          <a:p>
            <a:fld id="{D286A7BD-480C-49F6-BF21-AD1032F70F75}" type="slidenum">
              <a:rPr lang="en-US" smtClean="0"/>
              <a:t>10</a:t>
            </a:fld>
            <a:endParaRPr lang="en-US"/>
          </a:p>
        </p:txBody>
      </p:sp>
    </p:spTree>
    <p:extLst>
      <p:ext uri="{BB962C8B-B14F-4D97-AF65-F5344CB8AC3E}">
        <p14:creationId xmlns:p14="http://schemas.microsoft.com/office/powerpoint/2010/main" val="311125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E1C3879-715C-4741-94D8-353132AC9636}" type="datetimeFigureOut">
              <a:rPr lang="en-US" smtClean="0"/>
              <a:t>12/3/17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a:prstGeom prst="rect">
            <a:avLst/>
          </a:prstGeom>
        </p:spPr>
        <p:txBody>
          <a:bodyPr/>
          <a:lstStyle>
            <a:lvl1pPr>
              <a:defRPr baseline="0">
                <a:solidFill>
                  <a:schemeClr val="tx2"/>
                </a:solidFill>
              </a:defRPr>
            </a:lvl1pPr>
          </a:lstStyle>
          <a:p>
            <a:fld id="{070413FD-4788-4C36-857E-AD9CC5DD6BEA}"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186880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C3879-715C-4741-94D8-353132AC9636}"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198864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C3879-715C-4741-94D8-353132AC9636}"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101511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C3879-715C-4741-94D8-353132AC9636}"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388738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E1C3879-715C-4741-94D8-353132AC9636}" type="datetimeFigureOut">
              <a:rPr lang="en-US" smtClean="0"/>
              <a:t>12/3/17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a:prstGeom prst="rect">
            <a:avLst/>
          </a:prstGeom>
        </p:spPr>
        <p:txBody>
          <a:bodyPr/>
          <a:lstStyle>
            <a:lvl1pPr>
              <a:defRPr>
                <a:solidFill>
                  <a:schemeClr val="tx2"/>
                </a:solidFill>
              </a:defRPr>
            </a:lvl1pPr>
          </a:lstStyle>
          <a:p>
            <a:fld id="{070413FD-4788-4C36-857E-AD9CC5DD6BEA}"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966025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1C3879-715C-4741-94D8-353132AC9636}"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298510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1C3879-715C-4741-94D8-353132AC9636}" type="datetimeFigureOut">
              <a:rPr lang="en-US" smtClean="0"/>
              <a:t>12/3/17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375137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1C3879-715C-4741-94D8-353132AC9636}" type="datetimeFigureOut">
              <a:rPr lang="en-US" smtClean="0"/>
              <a:t>12/3/17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163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C3879-715C-4741-94D8-353132AC9636}" type="datetimeFigureOut">
              <a:rPr lang="en-US" smtClean="0"/>
              <a:t>12/3/17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9472736" y="6453386"/>
            <a:ext cx="1596292" cy="404614"/>
          </a:xfrm>
          <a:prstGeom prst="rect">
            <a:avLst/>
          </a:prstGeom>
        </p:spPr>
        <p:txBody>
          <a:bodyPr/>
          <a:lstStyle/>
          <a:p>
            <a:fld id="{070413FD-4788-4C36-857E-AD9CC5DD6BEA}" type="slidenum">
              <a:rPr lang="en-US" smtClean="0"/>
              <a:t>‹#›</a:t>
            </a:fld>
            <a:endParaRPr lang="en-US"/>
          </a:p>
        </p:txBody>
      </p:sp>
    </p:spTree>
    <p:extLst>
      <p:ext uri="{BB962C8B-B14F-4D97-AF65-F5344CB8AC3E}">
        <p14:creationId xmlns:p14="http://schemas.microsoft.com/office/powerpoint/2010/main" val="420253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E1C3879-715C-4741-94D8-353132AC9636}" type="datetimeFigureOut">
              <a:rPr lang="en-US" smtClean="0"/>
              <a:t>12/3/17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a:prstGeom prst="rect">
            <a:avLst/>
          </a:prstGeom>
        </p:spPr>
        <p:txBody>
          <a:bodyPr/>
          <a:lstStyle>
            <a:lvl1pPr>
              <a:defRPr>
                <a:solidFill>
                  <a:schemeClr val="tx2"/>
                </a:solidFill>
              </a:defRPr>
            </a:lvl1pPr>
          </a:lstStyle>
          <a:p>
            <a:fld id="{070413FD-4788-4C36-857E-AD9CC5DD6BE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775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E1C3879-715C-4741-94D8-353132AC9636}" type="datetimeFigureOut">
              <a:rPr lang="en-US" smtClean="0"/>
              <a:t>12/3/17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a:prstGeom prst="rect">
            <a:avLst/>
          </a:prstGeom>
        </p:spPr>
        <p:txBody>
          <a:bodyPr/>
          <a:lstStyle>
            <a:lvl1pPr>
              <a:defRPr>
                <a:solidFill>
                  <a:schemeClr val="tx2"/>
                </a:solidFill>
              </a:defRPr>
            </a:lvl1pPr>
          </a:lstStyle>
          <a:p>
            <a:fld id="{070413FD-4788-4C36-857E-AD9CC5DD6BE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6946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E1C3879-715C-4741-94D8-353132AC9636}" type="datetimeFigureOut">
              <a:rPr lang="en-US" smtClean="0"/>
              <a:t>12/3/17</a:t>
            </a:fld>
            <a:endParaRPr lang="en-US"/>
          </a:p>
        </p:txBody>
      </p:sp>
      <p:sp>
        <p:nvSpPr>
          <p:cNvPr id="5" name="Footer Placeholder 4"/>
          <p:cNvSpPr>
            <a:spLocks noGrp="1"/>
          </p:cNvSpPr>
          <p:nvPr>
            <p:ph type="ftr" sz="quarter" idx="3"/>
          </p:nvPr>
        </p:nvSpPr>
        <p:spPr>
          <a:xfrm>
            <a:off x="2893564" y="6453386"/>
            <a:ext cx="8175464" cy="404614"/>
          </a:xfrm>
          <a:prstGeom prst="rect">
            <a:avLst/>
          </a:prstGeom>
        </p:spPr>
        <p:txBody>
          <a:bodyPr vert="horz" lIns="91440" tIns="45720" rIns="91440" bIns="45720" rtlCol="0" anchor="ctr"/>
          <a:lstStyle>
            <a:lvl1pPr algn="r">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70413FD-4788-4C36-857E-AD9CC5DD6BEA}"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52849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tif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tif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tif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791FF6-6012-412F-ACA8-55564D4B47C8}"/>
              </a:ext>
            </a:extLst>
          </p:cNvPr>
          <p:cNvSpPr>
            <a:spLocks noGrp="1"/>
          </p:cNvSpPr>
          <p:nvPr>
            <p:ph type="ctrTitle"/>
          </p:nvPr>
        </p:nvSpPr>
        <p:spPr/>
        <p:txBody>
          <a:bodyPr/>
          <a:lstStyle/>
          <a:p>
            <a:r>
              <a:rPr lang="en-US" sz="6000" dirty="0"/>
              <a:t>Early Mobilization For</a:t>
            </a:r>
            <a:r>
              <a:rPr lang="en-US" sz="6000" baseline="0" dirty="0"/>
              <a:t> Technology-Dependent Children</a:t>
            </a:r>
            <a:endParaRPr lang="en-US" sz="6000" dirty="0"/>
          </a:p>
        </p:txBody>
      </p:sp>
      <p:sp>
        <p:nvSpPr>
          <p:cNvPr id="3" name="Subtitle 2">
            <a:extLst>
              <a:ext uri="{FF2B5EF4-FFF2-40B4-BE49-F238E27FC236}">
                <a16:creationId xmlns="" xmlns:a16="http://schemas.microsoft.com/office/drawing/2014/main" id="{DFEB50D4-BFD7-45F6-8E83-CF84BD67C166}"/>
              </a:ext>
            </a:extLst>
          </p:cNvPr>
          <p:cNvSpPr>
            <a:spLocks noGrp="1"/>
          </p:cNvSpPr>
          <p:nvPr>
            <p:ph type="subTitle" idx="1"/>
          </p:nvPr>
        </p:nvSpPr>
        <p:spPr/>
        <p:txBody>
          <a:bodyPr/>
          <a:lstStyle/>
          <a:p>
            <a:pPr lvl="1"/>
            <a:r>
              <a:rPr lang="en-US" dirty="0"/>
              <a:t>Asa Cook, Jerimiah Lorentz, Chimezie </a:t>
            </a:r>
            <a:r>
              <a:rPr lang="en-US" dirty="0" smtClean="0"/>
              <a:t>Ileje</a:t>
            </a:r>
          </a:p>
          <a:p>
            <a:pPr lvl="1"/>
            <a:r>
              <a:rPr lang="en-US" dirty="0" smtClean="0"/>
              <a:t>Client: Dr. Allan Doctor</a:t>
            </a:r>
            <a:endParaRPr lang="en-US" dirty="0"/>
          </a:p>
        </p:txBody>
      </p:sp>
    </p:spTree>
    <p:extLst>
      <p:ext uri="{BB962C8B-B14F-4D97-AF65-F5344CB8AC3E}">
        <p14:creationId xmlns:p14="http://schemas.microsoft.com/office/powerpoint/2010/main" val="39324938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722BB2-1472-4BCB-821A-889617C95662}"/>
              </a:ext>
            </a:extLst>
          </p:cNvPr>
          <p:cNvSpPr>
            <a:spLocks noGrp="1"/>
          </p:cNvSpPr>
          <p:nvPr>
            <p:ph type="title"/>
          </p:nvPr>
        </p:nvSpPr>
        <p:spPr/>
        <p:txBody>
          <a:bodyPr/>
          <a:lstStyle/>
          <a:p>
            <a:r>
              <a:rPr lang="en-US" dirty="0"/>
              <a:t>Project Scope</a:t>
            </a:r>
          </a:p>
        </p:txBody>
      </p:sp>
      <p:sp>
        <p:nvSpPr>
          <p:cNvPr id="3" name="Content Placeholder 2">
            <a:extLst>
              <a:ext uri="{FF2B5EF4-FFF2-40B4-BE49-F238E27FC236}">
                <a16:creationId xmlns="" xmlns:a16="http://schemas.microsoft.com/office/drawing/2014/main" id="{4F8E71E4-52FD-4E82-9AFC-FDD16669E256}"/>
              </a:ext>
            </a:extLst>
          </p:cNvPr>
          <p:cNvSpPr>
            <a:spLocks noGrp="1"/>
          </p:cNvSpPr>
          <p:nvPr>
            <p:ph idx="1"/>
          </p:nvPr>
        </p:nvSpPr>
        <p:spPr/>
        <p:txBody>
          <a:bodyPr/>
          <a:lstStyle/>
          <a:p>
            <a:pPr marL="0" indent="0">
              <a:lnSpc>
                <a:spcPct val="150000"/>
              </a:lnSpc>
              <a:buNone/>
            </a:pPr>
            <a:r>
              <a:rPr lang="en-US" dirty="0"/>
              <a:t>We propose to deliver a </a:t>
            </a:r>
            <a:r>
              <a:rPr lang="en-US" b="1" u="sng" dirty="0"/>
              <a:t>portable mechanical device </a:t>
            </a:r>
            <a:r>
              <a:rPr lang="en-US" dirty="0"/>
              <a:t>that converts a </a:t>
            </a:r>
            <a:r>
              <a:rPr lang="en-US" b="1" u="sng" dirty="0"/>
              <a:t>patient’s physical effort into </a:t>
            </a:r>
            <a:r>
              <a:rPr lang="en-US" b="1" u="sng" dirty="0">
                <a:solidFill>
                  <a:schemeClr val="accent5"/>
                </a:solidFill>
              </a:rPr>
              <a:t>a display</a:t>
            </a:r>
            <a:r>
              <a:rPr lang="en-US" dirty="0"/>
              <a:t> for a </a:t>
            </a:r>
            <a:r>
              <a:rPr lang="en-US" b="1" u="sng" dirty="0"/>
              <a:t>technology-dependent child </a:t>
            </a:r>
            <a:r>
              <a:rPr lang="en-US" dirty="0"/>
              <a:t>and quantifiable data accessible to a clinician, </a:t>
            </a:r>
            <a:r>
              <a:rPr lang="en-US" b="1" u="sng" dirty="0">
                <a:solidFill>
                  <a:schemeClr val="accent5"/>
                </a:solidFill>
              </a:rPr>
              <a:t>including exercise duration, cadence, and force</a:t>
            </a:r>
            <a:r>
              <a:rPr lang="en-US" dirty="0"/>
              <a:t>. We will deliver a prototype of the device, along with diagrams, user instructions, and other documentation appropriate for reproducing the product, to Dr. Allan Doctor by April 23, 2018. </a:t>
            </a:r>
          </a:p>
          <a:p>
            <a:pPr marL="0" indent="0">
              <a:lnSpc>
                <a:spcPct val="150000"/>
              </a:lnSpc>
              <a:buNone/>
            </a:pPr>
            <a:endParaRPr lang="en-US" dirty="0"/>
          </a:p>
        </p:txBody>
      </p:sp>
    </p:spTree>
    <p:extLst>
      <p:ext uri="{BB962C8B-B14F-4D97-AF65-F5344CB8AC3E}">
        <p14:creationId xmlns:p14="http://schemas.microsoft.com/office/powerpoint/2010/main" val="4859241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847A0E-484D-410C-B5E2-8A5CBED8C51B}"/>
              </a:ext>
            </a:extLst>
          </p:cNvPr>
          <p:cNvSpPr>
            <a:spLocks noGrp="1"/>
          </p:cNvSpPr>
          <p:nvPr>
            <p:ph type="title"/>
          </p:nvPr>
        </p:nvSpPr>
        <p:spPr/>
        <p:txBody>
          <a:bodyPr/>
          <a:lstStyle/>
          <a:p>
            <a:r>
              <a:rPr lang="en-US" dirty="0"/>
              <a:t>Design specifications</a:t>
            </a:r>
          </a:p>
        </p:txBody>
      </p:sp>
      <p:sp>
        <p:nvSpPr>
          <p:cNvPr id="4" name="Text Placeholder 3">
            <a:extLst>
              <a:ext uri="{FF2B5EF4-FFF2-40B4-BE49-F238E27FC236}">
                <a16:creationId xmlns="" xmlns:a16="http://schemas.microsoft.com/office/drawing/2014/main" id="{96972832-8184-4CC5-9F4D-E216987990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891103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3AD23CCB-3A56-42AE-93E0-32D0A805B7A2}"/>
              </a:ext>
            </a:extLst>
          </p:cNvPr>
          <p:cNvSpPr>
            <a:spLocks noGrp="1"/>
          </p:cNvSpPr>
          <p:nvPr>
            <p:ph type="title"/>
          </p:nvPr>
        </p:nvSpPr>
        <p:spPr/>
        <p:txBody>
          <a:bodyPr>
            <a:normAutofit/>
          </a:bodyPr>
          <a:lstStyle/>
          <a:p>
            <a:r>
              <a:rPr lang="en-US" sz="3600" dirty="0"/>
              <a:t>Mechanical Component Design Specifications</a:t>
            </a:r>
          </a:p>
        </p:txBody>
      </p:sp>
      <p:graphicFrame>
        <p:nvGraphicFramePr>
          <p:cNvPr id="9" name="Content Placeholder 8">
            <a:extLst>
              <a:ext uri="{FF2B5EF4-FFF2-40B4-BE49-F238E27FC236}">
                <a16:creationId xmlns:a16="http://schemas.microsoft.com/office/drawing/2014/main" xmlns="" id="{D057B2D9-F482-4AE3-8277-8FB584325B8B}"/>
              </a:ext>
            </a:extLst>
          </p:cNvPr>
          <p:cNvGraphicFramePr>
            <a:graphicFrameLocks noGrp="1"/>
          </p:cNvGraphicFramePr>
          <p:nvPr>
            <p:ph idx="1"/>
            <p:extLst>
              <p:ext uri="{D42A27DB-BD31-4B8C-83A1-F6EECF244321}">
                <p14:modId xmlns:p14="http://schemas.microsoft.com/office/powerpoint/2010/main" val="2387057165"/>
              </p:ext>
            </p:extLst>
          </p:nvPr>
        </p:nvGraphicFramePr>
        <p:xfrm>
          <a:off x="1386541" y="1628588"/>
          <a:ext cx="9601200" cy="4525264"/>
        </p:xfrm>
        <a:graphic>
          <a:graphicData uri="http://schemas.openxmlformats.org/drawingml/2006/table">
            <a:tbl>
              <a:tblPr firstRow="1" bandRow="1">
                <a:tableStyleId>{5940675A-B579-460E-94D1-54222C63F5DA}</a:tableStyleId>
              </a:tblPr>
              <a:tblGrid>
                <a:gridCol w="3200400">
                  <a:extLst>
                    <a:ext uri="{9D8B030D-6E8A-4147-A177-3AD203B41FA5}">
                      <a16:colId xmlns:a16="http://schemas.microsoft.com/office/drawing/2014/main" xmlns="" val="1130648656"/>
                    </a:ext>
                  </a:extLst>
                </a:gridCol>
                <a:gridCol w="3200400">
                  <a:extLst>
                    <a:ext uri="{9D8B030D-6E8A-4147-A177-3AD203B41FA5}">
                      <a16:colId xmlns:a16="http://schemas.microsoft.com/office/drawing/2014/main" xmlns="" val="4274507844"/>
                    </a:ext>
                  </a:extLst>
                </a:gridCol>
                <a:gridCol w="3200400">
                  <a:extLst>
                    <a:ext uri="{9D8B030D-6E8A-4147-A177-3AD203B41FA5}">
                      <a16:colId xmlns:a16="http://schemas.microsoft.com/office/drawing/2014/main" xmlns="" val="733461720"/>
                    </a:ext>
                  </a:extLst>
                </a:gridCol>
              </a:tblGrid>
              <a:tr h="370840">
                <a:tc>
                  <a:txBody>
                    <a:bodyPr/>
                    <a:lstStyle/>
                    <a:p>
                      <a:pPr algn="ctr"/>
                      <a:r>
                        <a:rPr lang="en-US" sz="2000" b="1" dirty="0">
                          <a:latin typeface="Times New Roman" panose="02020603050405020304" pitchFamily="18" charset="0"/>
                          <a:cs typeface="Times New Roman" panose="02020603050405020304" pitchFamily="18" charset="0"/>
                        </a:rPr>
                        <a:t>Design Specification</a:t>
                      </a:r>
                    </a:p>
                  </a:txBody>
                  <a:tcPr/>
                </a:tc>
                <a:tc>
                  <a:txBody>
                    <a:bodyPr/>
                    <a:lstStyle/>
                    <a:p>
                      <a:pPr algn="ctr"/>
                      <a:r>
                        <a:rPr lang="en-US" sz="2000" b="1" dirty="0">
                          <a:latin typeface="Times New Roman" panose="02020603050405020304" pitchFamily="18" charset="0"/>
                          <a:cs typeface="Times New Roman" panose="02020603050405020304" pitchFamily="18" charset="0"/>
                        </a:rPr>
                        <a:t>Metric</a:t>
                      </a:r>
                    </a:p>
                  </a:txBody>
                  <a:tcPr/>
                </a:tc>
                <a:tc>
                  <a:txBody>
                    <a:bodyPr/>
                    <a:lstStyle/>
                    <a:p>
                      <a:pPr algn="ctr"/>
                      <a:r>
                        <a:rPr lang="en-US" sz="2000" b="1" dirty="0">
                          <a:latin typeface="Times New Roman" panose="02020603050405020304" pitchFamily="18" charset="0"/>
                          <a:cs typeface="Times New Roman" panose="02020603050405020304" pitchFamily="18" charset="0"/>
                        </a:rPr>
                        <a:t>Pugh Chart Importance Rating</a:t>
                      </a:r>
                    </a:p>
                  </a:txBody>
                  <a:tcPr/>
                </a:tc>
                <a:extLst>
                  <a:ext uri="{0D108BD9-81ED-4DB2-BD59-A6C34878D82A}">
                    <a16:rowId xmlns:a16="http://schemas.microsoft.com/office/drawing/2014/main" xmlns="" val="24527165"/>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Product Dimensions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 x w x h) &lt; 0.5 m</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 w, and h &lt; 2 m (while in use)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6</a:t>
                      </a:r>
                    </a:p>
                  </a:txBody>
                  <a:tcPr/>
                </a:tc>
                <a:extLst>
                  <a:ext uri="{0D108BD9-81ED-4DB2-BD59-A6C34878D82A}">
                    <a16:rowId xmlns:a16="http://schemas.microsoft.com/office/drawing/2014/main" xmlns="" val="618146916"/>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 of Materials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 $100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xmlns="" val="4122276957"/>
                  </a:ext>
                </a:extLst>
              </a:tr>
              <a:tr h="370840">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Setup Steps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steps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xmlns="" val="2521112371"/>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Assist in Upper and Lower Body Exercise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Both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xmlns="" val="2307924224"/>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Adjustable Dimensions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xmlns="" val="1044639047"/>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Adjustable Resistance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xmlns="" val="2269882907"/>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Risk to Patient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 Rating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xmlns="" val="3990964980"/>
                  </a:ext>
                </a:extLst>
              </a:tr>
            </a:tbl>
          </a:graphicData>
        </a:graphic>
      </p:graphicFrame>
    </p:spTree>
    <p:extLst>
      <p:ext uri="{BB962C8B-B14F-4D97-AF65-F5344CB8AC3E}">
        <p14:creationId xmlns:p14="http://schemas.microsoft.com/office/powerpoint/2010/main" val="37191005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3AD23CCB-3A56-42AE-93E0-32D0A805B7A2}"/>
              </a:ext>
            </a:extLst>
          </p:cNvPr>
          <p:cNvSpPr>
            <a:spLocks noGrp="1"/>
          </p:cNvSpPr>
          <p:nvPr>
            <p:ph type="title"/>
          </p:nvPr>
        </p:nvSpPr>
        <p:spPr/>
        <p:txBody>
          <a:bodyPr>
            <a:normAutofit/>
          </a:bodyPr>
          <a:lstStyle/>
          <a:p>
            <a:r>
              <a:rPr lang="en-US" sz="3600" dirty="0"/>
              <a:t>Interface Component Design Specifications</a:t>
            </a:r>
          </a:p>
        </p:txBody>
      </p:sp>
      <p:graphicFrame>
        <p:nvGraphicFramePr>
          <p:cNvPr id="9" name="Content Placeholder 8">
            <a:extLst>
              <a:ext uri="{FF2B5EF4-FFF2-40B4-BE49-F238E27FC236}">
                <a16:creationId xmlns:a16="http://schemas.microsoft.com/office/drawing/2014/main" xmlns="" id="{D057B2D9-F482-4AE3-8277-8FB584325B8B}"/>
              </a:ext>
            </a:extLst>
          </p:cNvPr>
          <p:cNvGraphicFramePr>
            <a:graphicFrameLocks noGrp="1"/>
          </p:cNvGraphicFramePr>
          <p:nvPr>
            <p:ph idx="1"/>
            <p:extLst>
              <p:ext uri="{D42A27DB-BD31-4B8C-83A1-F6EECF244321}">
                <p14:modId xmlns:p14="http://schemas.microsoft.com/office/powerpoint/2010/main" val="3618647897"/>
              </p:ext>
            </p:extLst>
          </p:nvPr>
        </p:nvGraphicFramePr>
        <p:xfrm>
          <a:off x="1371600" y="1822824"/>
          <a:ext cx="9601200" cy="4072128"/>
        </p:xfrm>
        <a:graphic>
          <a:graphicData uri="http://schemas.openxmlformats.org/drawingml/2006/table">
            <a:tbl>
              <a:tblPr firstRow="1" bandRow="1">
                <a:tableStyleId>{5940675A-B579-460E-94D1-54222C63F5DA}</a:tableStyleId>
              </a:tblPr>
              <a:tblGrid>
                <a:gridCol w="3200400">
                  <a:extLst>
                    <a:ext uri="{9D8B030D-6E8A-4147-A177-3AD203B41FA5}">
                      <a16:colId xmlns:a16="http://schemas.microsoft.com/office/drawing/2014/main" xmlns="" val="1130648656"/>
                    </a:ext>
                  </a:extLst>
                </a:gridCol>
                <a:gridCol w="3200400">
                  <a:extLst>
                    <a:ext uri="{9D8B030D-6E8A-4147-A177-3AD203B41FA5}">
                      <a16:colId xmlns:a16="http://schemas.microsoft.com/office/drawing/2014/main" xmlns="" val="4274507844"/>
                    </a:ext>
                  </a:extLst>
                </a:gridCol>
                <a:gridCol w="3200400">
                  <a:extLst>
                    <a:ext uri="{9D8B030D-6E8A-4147-A177-3AD203B41FA5}">
                      <a16:colId xmlns:a16="http://schemas.microsoft.com/office/drawing/2014/main" xmlns="" val="733461720"/>
                    </a:ext>
                  </a:extLst>
                </a:gridCol>
              </a:tblGrid>
              <a:tr h="370840">
                <a:tc>
                  <a:txBody>
                    <a:bodyPr/>
                    <a:lstStyle/>
                    <a:p>
                      <a:pPr algn="ctr"/>
                      <a:r>
                        <a:rPr lang="en-US" sz="2000" b="1" dirty="0">
                          <a:latin typeface="Times New Roman" panose="02020603050405020304" pitchFamily="18" charset="0"/>
                          <a:cs typeface="Times New Roman" panose="02020603050405020304" pitchFamily="18" charset="0"/>
                        </a:rPr>
                        <a:t>Design Specification</a:t>
                      </a:r>
                    </a:p>
                  </a:txBody>
                  <a:tcPr/>
                </a:tc>
                <a:tc>
                  <a:txBody>
                    <a:bodyPr/>
                    <a:lstStyle/>
                    <a:p>
                      <a:pPr algn="ctr"/>
                      <a:r>
                        <a:rPr lang="en-US" sz="2000" b="1" dirty="0">
                          <a:latin typeface="Times New Roman" panose="02020603050405020304" pitchFamily="18" charset="0"/>
                          <a:cs typeface="Times New Roman" panose="02020603050405020304" pitchFamily="18" charset="0"/>
                        </a:rPr>
                        <a:t>Metric</a:t>
                      </a:r>
                    </a:p>
                  </a:txBody>
                  <a:tcPr/>
                </a:tc>
                <a:tc>
                  <a:txBody>
                    <a:bodyPr/>
                    <a:lstStyle/>
                    <a:p>
                      <a:pPr algn="ctr"/>
                      <a:r>
                        <a:rPr lang="en-US" sz="2000" b="1" dirty="0">
                          <a:latin typeface="Times New Roman" panose="02020603050405020304" pitchFamily="18" charset="0"/>
                          <a:cs typeface="Times New Roman" panose="02020603050405020304" pitchFamily="18" charset="0"/>
                        </a:rPr>
                        <a:t>Pugh Chart Importance Rating</a:t>
                      </a:r>
                    </a:p>
                  </a:txBody>
                  <a:tcPr/>
                </a:tc>
                <a:extLst>
                  <a:ext uri="{0D108BD9-81ED-4DB2-BD59-A6C34878D82A}">
                    <a16:rowId xmlns:a16="http://schemas.microsoft.com/office/drawing/2014/main" xmlns="" val="24527165"/>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Product Dimensions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 x w x h) &lt; .5 m3; l,w, and h &lt; 2 m (in use)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6</a:t>
                      </a:r>
                    </a:p>
                  </a:txBody>
                  <a:tcPr/>
                </a:tc>
                <a:extLst>
                  <a:ext uri="{0D108BD9-81ED-4DB2-BD59-A6C34878D82A}">
                    <a16:rowId xmlns:a16="http://schemas.microsoft.com/office/drawing/2014/main" xmlns="" val="618146916"/>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Cost of Materials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&lt; $100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xmlns="" val="4122276957"/>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Setup Steps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5 steps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xmlns="" val="2521112371"/>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Audio and Visual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xmlns="" val="2307924224"/>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Responsive to Changes in User Input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xmlns="" val="1044639047"/>
                  </a:ext>
                </a:extLst>
              </a:tr>
              <a:tr h="370840">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Risk to Patient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Safety rating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r>
                        <a:rPr lang="en-US" sz="2000" dirty="0">
                          <a:latin typeface="Times New Roman" panose="02020603050405020304" pitchFamily="18" charset="0"/>
                          <a:cs typeface="Times New Roman" panose="02020603050405020304" pitchFamily="18" charset="0"/>
                        </a:rPr>
                        <a:t>19</a:t>
                      </a:r>
                    </a:p>
                  </a:txBody>
                  <a:tcPr/>
                </a:tc>
                <a:extLst>
                  <a:ext uri="{0D108BD9-81ED-4DB2-BD59-A6C34878D82A}">
                    <a16:rowId xmlns:a16="http://schemas.microsoft.com/office/drawing/2014/main" xmlns="" val="2269882907"/>
                  </a:ext>
                </a:extLst>
              </a:tr>
            </a:tbl>
          </a:graphicData>
        </a:graphic>
      </p:graphicFrame>
    </p:spTree>
    <p:extLst>
      <p:ext uri="{BB962C8B-B14F-4D97-AF65-F5344CB8AC3E}">
        <p14:creationId xmlns:p14="http://schemas.microsoft.com/office/powerpoint/2010/main" val="13075320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Specifications Excluded from the Pugh Chart </a:t>
            </a:r>
            <a:endParaRPr lang="en-US" dirty="0"/>
          </a:p>
        </p:txBody>
      </p:sp>
      <p:sp>
        <p:nvSpPr>
          <p:cNvPr id="3" name="Content Placeholder 2"/>
          <p:cNvSpPr>
            <a:spLocks noGrp="1"/>
          </p:cNvSpPr>
          <p:nvPr>
            <p:ph idx="1"/>
          </p:nvPr>
        </p:nvSpPr>
        <p:spPr/>
        <p:txBody>
          <a:bodyPr/>
          <a:lstStyle/>
          <a:p>
            <a:r>
              <a:rPr lang="en-US" dirty="0" smtClean="0"/>
              <a:t>Recording Specifications: duration, cadence, and power must be recorded  </a:t>
            </a:r>
          </a:p>
          <a:p>
            <a:r>
              <a:rPr lang="en-US" dirty="0" smtClean="0"/>
              <a:t>Reporting Specifications: report should use both images and words </a:t>
            </a:r>
          </a:p>
          <a:p>
            <a:r>
              <a:rPr lang="en-US" dirty="0" smtClean="0"/>
              <a:t>Portability: medical professionals should be able to transport the device into and out of a room with a standard-sized door (2.03 x 0.91 meters) </a:t>
            </a:r>
            <a:endParaRPr lang="en-US" dirty="0"/>
          </a:p>
        </p:txBody>
      </p:sp>
    </p:spTree>
    <p:extLst>
      <p:ext uri="{BB962C8B-B14F-4D97-AF65-F5344CB8AC3E}">
        <p14:creationId xmlns:p14="http://schemas.microsoft.com/office/powerpoint/2010/main" val="21858369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861F3B-A0B9-40C4-8A65-6CC45709BE50}"/>
              </a:ext>
            </a:extLst>
          </p:cNvPr>
          <p:cNvSpPr>
            <a:spLocks noGrp="1"/>
          </p:cNvSpPr>
          <p:nvPr>
            <p:ph type="title"/>
          </p:nvPr>
        </p:nvSpPr>
        <p:spPr/>
        <p:txBody>
          <a:bodyPr/>
          <a:lstStyle/>
          <a:p>
            <a:r>
              <a:rPr lang="en-US" dirty="0"/>
              <a:t>Design </a:t>
            </a:r>
            <a:r>
              <a:rPr lang="en-US" dirty="0" smtClean="0"/>
              <a:t>alternatives and Pugh analysis</a:t>
            </a:r>
            <a:endParaRPr lang="en-US" dirty="0"/>
          </a:p>
        </p:txBody>
      </p:sp>
      <p:sp>
        <p:nvSpPr>
          <p:cNvPr id="4" name="Text Placeholder 3">
            <a:extLst>
              <a:ext uri="{FF2B5EF4-FFF2-40B4-BE49-F238E27FC236}">
                <a16:creationId xmlns="" xmlns:a16="http://schemas.microsoft.com/office/drawing/2014/main" id="{B5D9CEA1-2AE8-43C9-A8C2-1593FB1387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226729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Mechanical Device Brainstorming</a:t>
            </a:r>
            <a:endParaRPr lang="en-US" dirty="0"/>
          </a:p>
        </p:txBody>
      </p:sp>
      <p:sp>
        <p:nvSpPr>
          <p:cNvPr id="5" name="Content Placeholder 4"/>
          <p:cNvSpPr>
            <a:spLocks noGrp="1"/>
          </p:cNvSpPr>
          <p:nvPr>
            <p:ph sz="half" idx="1"/>
          </p:nvPr>
        </p:nvSpPr>
        <p:spPr>
          <a:xfrm>
            <a:off x="1685365" y="2256116"/>
            <a:ext cx="4447786" cy="3581401"/>
          </a:xfrm>
        </p:spPr>
        <p:txBody>
          <a:bodyPr>
            <a:normAutofit/>
          </a:bodyPr>
          <a:lstStyle/>
          <a:p>
            <a:r>
              <a:rPr lang="en-US" sz="2800" dirty="0" smtClean="0"/>
              <a:t>Horizontal Rowing Machine</a:t>
            </a:r>
          </a:p>
          <a:p>
            <a:r>
              <a:rPr lang="en-US" sz="2800" dirty="0" smtClean="0"/>
              <a:t>Tilted Board </a:t>
            </a:r>
          </a:p>
          <a:p>
            <a:r>
              <a:rPr lang="en-US" sz="2800" dirty="0" smtClean="0"/>
              <a:t>Bicycle Machine </a:t>
            </a:r>
          </a:p>
          <a:p>
            <a:r>
              <a:rPr lang="en-US" sz="2800" dirty="0" smtClean="0"/>
              <a:t>Step Machine </a:t>
            </a:r>
          </a:p>
          <a:p>
            <a:r>
              <a:rPr lang="en-US" sz="2800" dirty="0" smtClean="0"/>
              <a:t>Wheel Machine</a:t>
            </a:r>
          </a:p>
          <a:p>
            <a:endParaRPr lang="en-US" sz="2800" dirty="0"/>
          </a:p>
        </p:txBody>
      </p:sp>
      <p:sp>
        <p:nvSpPr>
          <p:cNvPr id="6" name="Content Placeholder 5"/>
          <p:cNvSpPr>
            <a:spLocks noGrp="1"/>
          </p:cNvSpPr>
          <p:nvPr>
            <p:ph sz="half" idx="2"/>
          </p:nvPr>
        </p:nvSpPr>
        <p:spPr>
          <a:xfrm>
            <a:off x="6211638" y="2256117"/>
            <a:ext cx="4447786" cy="3581401"/>
          </a:xfrm>
        </p:spPr>
        <p:txBody>
          <a:bodyPr>
            <a:normAutofit/>
          </a:bodyPr>
          <a:lstStyle/>
          <a:p>
            <a:r>
              <a:rPr lang="en-US" sz="2800" dirty="0" smtClean="0"/>
              <a:t>Vertical Rowing Machine</a:t>
            </a:r>
          </a:p>
          <a:p>
            <a:r>
              <a:rPr lang="en-US" sz="2800" dirty="0" smtClean="0"/>
              <a:t>Clamp-to-Bed Pulleys </a:t>
            </a:r>
          </a:p>
          <a:p>
            <a:r>
              <a:rPr lang="en-US" sz="2800" dirty="0" smtClean="0"/>
              <a:t>Body Bands</a:t>
            </a:r>
          </a:p>
          <a:p>
            <a:r>
              <a:rPr lang="en-US" sz="2800" dirty="0" smtClean="0"/>
              <a:t>Push-up Machine</a:t>
            </a:r>
            <a:endParaRPr lang="en-US" sz="2800" dirty="0"/>
          </a:p>
        </p:txBody>
      </p:sp>
    </p:spTree>
    <p:extLst>
      <p:ext uri="{BB962C8B-B14F-4D97-AF65-F5344CB8AC3E}">
        <p14:creationId xmlns:p14="http://schemas.microsoft.com/office/powerpoint/2010/main" val="12119600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0" t="923" r="504" b="511"/>
          <a:stretch/>
        </p:blipFill>
        <p:spPr>
          <a:xfrm>
            <a:off x="1909822" y="208343"/>
            <a:ext cx="9109277" cy="6261905"/>
          </a:xfrm>
          <a:prstGeom prst="rect">
            <a:avLst/>
          </a:prstGeom>
        </p:spPr>
      </p:pic>
      <p:sp>
        <p:nvSpPr>
          <p:cNvPr id="6" name="TextBox 5"/>
          <p:cNvSpPr txBox="1"/>
          <p:nvPr/>
        </p:nvSpPr>
        <p:spPr>
          <a:xfrm>
            <a:off x="2801073" y="2303363"/>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Tree>
    <p:extLst>
      <p:ext uri="{BB962C8B-B14F-4D97-AF65-F5344CB8AC3E}">
        <p14:creationId xmlns:p14="http://schemas.microsoft.com/office/powerpoint/2010/main" val="31253748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0" t="923" r="504" b="511"/>
          <a:stretch/>
        </p:blipFill>
        <p:spPr>
          <a:xfrm>
            <a:off x="1909822" y="208343"/>
            <a:ext cx="9109277" cy="6261905"/>
          </a:xfrm>
          <a:prstGeom prst="rect">
            <a:avLst/>
          </a:prstGeom>
        </p:spPr>
      </p:pic>
      <p:sp>
        <p:nvSpPr>
          <p:cNvPr id="4" name="Donut 3"/>
          <p:cNvSpPr/>
          <p:nvPr/>
        </p:nvSpPr>
        <p:spPr>
          <a:xfrm>
            <a:off x="7373074"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7824487"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801073" y="2303363"/>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Tree>
    <p:extLst>
      <p:ext uri="{BB962C8B-B14F-4D97-AF65-F5344CB8AC3E}">
        <p14:creationId xmlns:p14="http://schemas.microsoft.com/office/powerpoint/2010/main" val="113740626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0" t="923" r="504" b="511"/>
          <a:stretch/>
        </p:blipFill>
        <p:spPr>
          <a:xfrm>
            <a:off x="1909822" y="208343"/>
            <a:ext cx="9109277" cy="6261905"/>
          </a:xfrm>
          <a:prstGeom prst="rect">
            <a:avLst/>
          </a:prstGeom>
        </p:spPr>
      </p:pic>
      <p:sp>
        <p:nvSpPr>
          <p:cNvPr id="4" name="Donut 3"/>
          <p:cNvSpPr/>
          <p:nvPr/>
        </p:nvSpPr>
        <p:spPr>
          <a:xfrm>
            <a:off x="7373074"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7824487"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7535120" y="4155312"/>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TextBox 7"/>
          <p:cNvSpPr txBox="1"/>
          <p:nvPr/>
        </p:nvSpPr>
        <p:spPr>
          <a:xfrm>
            <a:off x="2801073" y="2303363"/>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Tree>
    <p:extLst>
      <p:ext uri="{BB962C8B-B14F-4D97-AF65-F5344CB8AC3E}">
        <p14:creationId xmlns:p14="http://schemas.microsoft.com/office/powerpoint/2010/main" val="12666041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E0AC8B-04B8-4C23-8125-91A7B543F7A5}"/>
              </a:ext>
            </a:extLst>
          </p:cNvPr>
          <p:cNvSpPr>
            <a:spLocks noGrp="1"/>
          </p:cNvSpPr>
          <p:nvPr>
            <p:ph type="title"/>
          </p:nvPr>
        </p:nvSpPr>
        <p:spPr/>
        <p:txBody>
          <a:bodyPr/>
          <a:lstStyle/>
          <a:p>
            <a:r>
              <a:rPr lang="en-US" dirty="0" smtClean="0"/>
              <a:t>Progress Report Outline</a:t>
            </a:r>
            <a:endParaRPr lang="en-US" dirty="0"/>
          </a:p>
        </p:txBody>
      </p:sp>
      <p:sp>
        <p:nvSpPr>
          <p:cNvPr id="5" name="Content Placeholder 4">
            <a:extLst>
              <a:ext uri="{FF2B5EF4-FFF2-40B4-BE49-F238E27FC236}">
                <a16:creationId xmlns="" xmlns:a16="http://schemas.microsoft.com/office/drawing/2014/main" id="{B14717D8-ABC5-455B-84BE-7D88EA6D20CC}"/>
              </a:ext>
            </a:extLst>
          </p:cNvPr>
          <p:cNvSpPr>
            <a:spLocks noGrp="1"/>
          </p:cNvSpPr>
          <p:nvPr>
            <p:ph idx="1"/>
          </p:nvPr>
        </p:nvSpPr>
        <p:spPr>
          <a:xfrm>
            <a:off x="1371600" y="1494792"/>
            <a:ext cx="9601200" cy="3581400"/>
          </a:xfrm>
        </p:spPr>
        <p:txBody>
          <a:bodyPr/>
          <a:lstStyle/>
          <a:p>
            <a:r>
              <a:rPr lang="en-US" dirty="0"/>
              <a:t>Overview of Project </a:t>
            </a:r>
          </a:p>
          <a:p>
            <a:r>
              <a:rPr lang="en-US" dirty="0"/>
              <a:t>Changes to Need Statement and Project Scope </a:t>
            </a:r>
          </a:p>
          <a:p>
            <a:r>
              <a:rPr lang="en-US" dirty="0"/>
              <a:t>Highlighted Design Specifications</a:t>
            </a:r>
          </a:p>
          <a:p>
            <a:r>
              <a:rPr lang="en-US" dirty="0"/>
              <a:t>Highlighted Design Alternatives </a:t>
            </a:r>
          </a:p>
          <a:p>
            <a:r>
              <a:rPr lang="en-US" dirty="0"/>
              <a:t>Pugh Chart Analysis and </a:t>
            </a:r>
            <a:r>
              <a:rPr lang="en-US" dirty="0" smtClean="0"/>
              <a:t>Chosen </a:t>
            </a:r>
            <a:r>
              <a:rPr lang="en-US" dirty="0"/>
              <a:t>Solution </a:t>
            </a:r>
            <a:endParaRPr lang="en-US" dirty="0" smtClean="0"/>
          </a:p>
          <a:p>
            <a:r>
              <a:rPr lang="en-US" dirty="0" smtClean="0"/>
              <a:t>Budget</a:t>
            </a:r>
            <a:endParaRPr lang="en-US" dirty="0"/>
          </a:p>
        </p:txBody>
      </p:sp>
    </p:spTree>
    <p:extLst>
      <p:ext uri="{BB962C8B-B14F-4D97-AF65-F5344CB8AC3E}">
        <p14:creationId xmlns:p14="http://schemas.microsoft.com/office/powerpoint/2010/main" val="398365419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0" t="923" r="504" b="511"/>
          <a:stretch/>
        </p:blipFill>
        <p:spPr>
          <a:xfrm>
            <a:off x="1909822" y="208343"/>
            <a:ext cx="9109277" cy="6261905"/>
          </a:xfrm>
          <a:prstGeom prst="rect">
            <a:avLst/>
          </a:prstGeom>
        </p:spPr>
      </p:pic>
      <p:sp>
        <p:nvSpPr>
          <p:cNvPr id="4" name="Donut 3"/>
          <p:cNvSpPr/>
          <p:nvPr/>
        </p:nvSpPr>
        <p:spPr>
          <a:xfrm>
            <a:off x="7373074"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7824487"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7535120" y="4155312"/>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Rectangle 7"/>
          <p:cNvSpPr/>
          <p:nvPr/>
        </p:nvSpPr>
        <p:spPr>
          <a:xfrm>
            <a:off x="7535120" y="4502554"/>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9" name="TextBox 8"/>
          <p:cNvSpPr txBox="1"/>
          <p:nvPr/>
        </p:nvSpPr>
        <p:spPr>
          <a:xfrm>
            <a:off x="2801073" y="2303363"/>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Tree>
    <p:extLst>
      <p:ext uri="{BB962C8B-B14F-4D97-AF65-F5344CB8AC3E}">
        <p14:creationId xmlns:p14="http://schemas.microsoft.com/office/powerpoint/2010/main" val="34539570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40" t="923" r="504" b="511"/>
          <a:stretch/>
        </p:blipFill>
        <p:spPr>
          <a:xfrm>
            <a:off x="1909822" y="208343"/>
            <a:ext cx="9109277" cy="6261905"/>
          </a:xfrm>
          <a:prstGeom prst="rect">
            <a:avLst/>
          </a:prstGeom>
        </p:spPr>
      </p:pic>
      <p:sp>
        <p:nvSpPr>
          <p:cNvPr id="4" name="Donut 3"/>
          <p:cNvSpPr/>
          <p:nvPr/>
        </p:nvSpPr>
        <p:spPr>
          <a:xfrm>
            <a:off x="7373074"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7824487" y="6146158"/>
            <a:ext cx="462987" cy="358815"/>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7535120" y="4155312"/>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Rectangle 7"/>
          <p:cNvSpPr/>
          <p:nvPr/>
        </p:nvSpPr>
        <p:spPr>
          <a:xfrm>
            <a:off x="7535120" y="4502554"/>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9" name="Rectangle 8"/>
          <p:cNvSpPr/>
          <p:nvPr/>
        </p:nvSpPr>
        <p:spPr>
          <a:xfrm>
            <a:off x="7535119" y="5764191"/>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TextBox 9"/>
          <p:cNvSpPr txBox="1"/>
          <p:nvPr/>
        </p:nvSpPr>
        <p:spPr>
          <a:xfrm>
            <a:off x="2801073" y="2303363"/>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Tree>
    <p:extLst>
      <p:ext uri="{BB962C8B-B14F-4D97-AF65-F5344CB8AC3E}">
        <p14:creationId xmlns:p14="http://schemas.microsoft.com/office/powerpoint/2010/main" val="13403279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4DA08-B49D-48A8-AE19-6F68BFCF534B}"/>
              </a:ext>
            </a:extLst>
          </p:cNvPr>
          <p:cNvSpPr>
            <a:spLocks noGrp="1"/>
          </p:cNvSpPr>
          <p:nvPr>
            <p:ph type="title"/>
          </p:nvPr>
        </p:nvSpPr>
        <p:spPr>
          <a:xfrm>
            <a:off x="1371600" y="685800"/>
            <a:ext cx="9601200" cy="585061"/>
          </a:xfrm>
        </p:spPr>
        <p:txBody>
          <a:bodyPr>
            <a:noAutofit/>
          </a:bodyPr>
          <a:lstStyle/>
          <a:p>
            <a:r>
              <a:rPr lang="en-US" dirty="0"/>
              <a:t>Bicycle Machine</a:t>
            </a:r>
          </a:p>
        </p:txBody>
      </p:sp>
      <p:sp>
        <p:nvSpPr>
          <p:cNvPr id="3" name="Text Placeholder 2">
            <a:extLst>
              <a:ext uri="{FF2B5EF4-FFF2-40B4-BE49-F238E27FC236}">
                <a16:creationId xmlns:a16="http://schemas.microsoft.com/office/drawing/2014/main" xmlns="" id="{C7301E8A-72B3-468B-89E7-9C8DE64759C7}"/>
              </a:ext>
            </a:extLst>
          </p:cNvPr>
          <p:cNvSpPr>
            <a:spLocks noGrp="1"/>
          </p:cNvSpPr>
          <p:nvPr>
            <p:ph type="body" idx="1"/>
          </p:nvPr>
        </p:nvSpPr>
        <p:spPr>
          <a:xfrm>
            <a:off x="1371600" y="3484484"/>
            <a:ext cx="4443984" cy="823912"/>
          </a:xfrm>
        </p:spPr>
        <p:txBody>
          <a:bodyPr/>
          <a:lstStyle/>
          <a:p>
            <a:r>
              <a:rPr lang="en-US" sz="2800" u="sng" dirty="0"/>
              <a:t>Characteristics:</a:t>
            </a:r>
          </a:p>
        </p:txBody>
      </p:sp>
      <p:sp>
        <p:nvSpPr>
          <p:cNvPr id="4" name="Content Placeholder 3">
            <a:extLst>
              <a:ext uri="{FF2B5EF4-FFF2-40B4-BE49-F238E27FC236}">
                <a16:creationId xmlns:a16="http://schemas.microsoft.com/office/drawing/2014/main" xmlns="" id="{6A1238F4-FF5E-4D2E-ADCF-838A4E371691}"/>
              </a:ext>
            </a:extLst>
          </p:cNvPr>
          <p:cNvSpPr>
            <a:spLocks noGrp="1"/>
          </p:cNvSpPr>
          <p:nvPr>
            <p:ph sz="half" idx="2"/>
          </p:nvPr>
        </p:nvSpPr>
        <p:spPr>
          <a:xfrm>
            <a:off x="1371600" y="4308396"/>
            <a:ext cx="9601200" cy="1863804"/>
          </a:xfrm>
        </p:spPr>
        <p:txBody>
          <a:bodyPr numCol="2">
            <a:normAutofit fontScale="25000" lnSpcReduction="20000"/>
          </a:bodyPr>
          <a:lstStyle/>
          <a:p>
            <a:r>
              <a:rPr lang="en-US" sz="8000" dirty="0"/>
              <a:t>Adjustable resistance</a:t>
            </a:r>
          </a:p>
          <a:p>
            <a:r>
              <a:rPr lang="en-US" sz="8000" dirty="0"/>
              <a:t>Adjustable dimensions</a:t>
            </a:r>
          </a:p>
          <a:p>
            <a:r>
              <a:rPr lang="en-US" sz="8000" dirty="0"/>
              <a:t>Modifiable to target either the </a:t>
            </a:r>
            <a:r>
              <a:rPr lang="en-US" sz="8000" dirty="0"/>
              <a:t> </a:t>
            </a:r>
            <a:r>
              <a:rPr lang="en-US" sz="8000" dirty="0" smtClean="0"/>
              <a:t>        </a:t>
            </a:r>
            <a:r>
              <a:rPr lang="en-US" sz="8000" dirty="0" smtClean="0"/>
              <a:t>upper </a:t>
            </a:r>
            <a:r>
              <a:rPr lang="en-US" sz="8000" dirty="0"/>
              <a:t>or lower body muscles</a:t>
            </a:r>
          </a:p>
          <a:p>
            <a:r>
              <a:rPr lang="en-US" sz="8000" dirty="0"/>
              <a:t>High cost (&gt;$300</a:t>
            </a:r>
            <a:r>
              <a:rPr lang="en-US" sz="8000" dirty="0" smtClean="0"/>
              <a:t>)</a:t>
            </a:r>
            <a:endParaRPr lang="en-US" sz="8000" dirty="0"/>
          </a:p>
          <a:p>
            <a:r>
              <a:rPr lang="en-US" sz="8000" dirty="0"/>
              <a:t>High device adaptability</a:t>
            </a:r>
          </a:p>
          <a:p>
            <a:r>
              <a:rPr lang="en-US" sz="8000" dirty="0"/>
              <a:t>5-6 setup steps</a:t>
            </a:r>
          </a:p>
          <a:p>
            <a:r>
              <a:rPr lang="en-US" sz="8000" dirty="0"/>
              <a:t>Easily moved out of the way</a:t>
            </a:r>
          </a:p>
          <a:p>
            <a:r>
              <a:rPr lang="en-US" sz="8000" dirty="0"/>
              <a:t>Resembles a common exercise </a:t>
            </a:r>
          </a:p>
          <a:p>
            <a:r>
              <a:rPr lang="en-US" sz="8000" dirty="0"/>
              <a:t>Moderate </a:t>
            </a:r>
            <a:r>
              <a:rPr lang="en-US" sz="8000" dirty="0" err="1"/>
              <a:t>isk</a:t>
            </a:r>
            <a:r>
              <a:rPr lang="en-US" sz="8000" dirty="0"/>
              <a:t> for malfunction based injury</a:t>
            </a:r>
          </a:p>
          <a:p>
            <a:endParaRPr lang="en-US" sz="8000" dirty="0"/>
          </a:p>
          <a:p>
            <a:pPr marL="0" indent="0">
              <a:buNone/>
            </a:pPr>
            <a:endParaRPr lang="en-US" sz="8000" dirty="0"/>
          </a:p>
          <a:p>
            <a:endParaRPr lang="en-US" dirty="0"/>
          </a:p>
        </p:txBody>
      </p:sp>
      <p:sp>
        <p:nvSpPr>
          <p:cNvPr id="7" name="TextBox 6">
            <a:extLst>
              <a:ext uri="{FF2B5EF4-FFF2-40B4-BE49-F238E27FC236}">
                <a16:creationId xmlns:a16="http://schemas.microsoft.com/office/drawing/2014/main" xmlns="" id="{132BA598-37DA-4C05-9067-542FF2460375}"/>
              </a:ext>
            </a:extLst>
          </p:cNvPr>
          <p:cNvSpPr txBox="1"/>
          <p:nvPr/>
        </p:nvSpPr>
        <p:spPr>
          <a:xfrm>
            <a:off x="1383145" y="1519582"/>
            <a:ext cx="9601200" cy="2092881"/>
          </a:xfrm>
          <a:prstGeom prst="rect">
            <a:avLst/>
          </a:prstGeom>
          <a:noFill/>
        </p:spPr>
        <p:txBody>
          <a:bodyPr wrap="square" rtlCol="0">
            <a:spAutoFit/>
          </a:bodyPr>
          <a:lstStyle/>
          <a:p>
            <a:r>
              <a:rPr lang="en-US" sz="2800" u="sng" dirty="0"/>
              <a:t>Overview:  </a:t>
            </a:r>
          </a:p>
          <a:p>
            <a:r>
              <a:rPr lang="en-US" sz="2000" dirty="0"/>
              <a:t>The bicycle machine design resembles that of a pedal mechanism on an exercise bike.  The device will use an articulating arm with a locking mechanism to allow the user access to the pedals.  Design requires a mechanical flywheel connected to the user operated pedals.  The flywheel design uses a flywheel to adjust the pedal resistance.  Users are tasked with rotating the pedals with their hands or feet for specified duration.</a:t>
            </a:r>
          </a:p>
        </p:txBody>
      </p:sp>
    </p:spTree>
    <p:extLst>
      <p:ext uri="{BB962C8B-B14F-4D97-AF65-F5344CB8AC3E}">
        <p14:creationId xmlns:p14="http://schemas.microsoft.com/office/powerpoint/2010/main" val="17904584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4DA08-B49D-48A8-AE19-6F68BFCF534B}"/>
              </a:ext>
            </a:extLst>
          </p:cNvPr>
          <p:cNvSpPr>
            <a:spLocks noGrp="1"/>
          </p:cNvSpPr>
          <p:nvPr>
            <p:ph type="title"/>
          </p:nvPr>
        </p:nvSpPr>
        <p:spPr>
          <a:xfrm>
            <a:off x="1371600" y="685800"/>
            <a:ext cx="9601200" cy="585061"/>
          </a:xfrm>
        </p:spPr>
        <p:txBody>
          <a:bodyPr>
            <a:noAutofit/>
          </a:bodyPr>
          <a:lstStyle/>
          <a:p>
            <a:r>
              <a:rPr lang="en-US" dirty="0"/>
              <a:t>Tilted Board Machine</a:t>
            </a:r>
          </a:p>
        </p:txBody>
      </p:sp>
      <p:sp>
        <p:nvSpPr>
          <p:cNvPr id="3" name="Text Placeholder 2">
            <a:extLst>
              <a:ext uri="{FF2B5EF4-FFF2-40B4-BE49-F238E27FC236}">
                <a16:creationId xmlns:a16="http://schemas.microsoft.com/office/drawing/2014/main" xmlns="" id="{C7301E8A-72B3-468B-89E7-9C8DE64759C7}"/>
              </a:ext>
            </a:extLst>
          </p:cNvPr>
          <p:cNvSpPr>
            <a:spLocks noGrp="1"/>
          </p:cNvSpPr>
          <p:nvPr>
            <p:ph type="body" idx="1"/>
          </p:nvPr>
        </p:nvSpPr>
        <p:spPr>
          <a:xfrm>
            <a:off x="1371600" y="3790422"/>
            <a:ext cx="4443984" cy="823912"/>
          </a:xfrm>
        </p:spPr>
        <p:txBody>
          <a:bodyPr/>
          <a:lstStyle/>
          <a:p>
            <a:r>
              <a:rPr lang="en-US" sz="2800" u="sng" dirty="0"/>
              <a:t>Characteristics</a:t>
            </a:r>
            <a:r>
              <a:rPr lang="en-US" sz="2800" dirty="0"/>
              <a:t>:</a:t>
            </a:r>
          </a:p>
        </p:txBody>
      </p:sp>
      <p:sp>
        <p:nvSpPr>
          <p:cNvPr id="4" name="Content Placeholder 3">
            <a:extLst>
              <a:ext uri="{FF2B5EF4-FFF2-40B4-BE49-F238E27FC236}">
                <a16:creationId xmlns:a16="http://schemas.microsoft.com/office/drawing/2014/main" xmlns="" id="{6A1238F4-FF5E-4D2E-ADCF-838A4E371691}"/>
              </a:ext>
            </a:extLst>
          </p:cNvPr>
          <p:cNvSpPr>
            <a:spLocks noGrp="1"/>
          </p:cNvSpPr>
          <p:nvPr>
            <p:ph sz="half" idx="2"/>
          </p:nvPr>
        </p:nvSpPr>
        <p:spPr>
          <a:xfrm>
            <a:off x="1371600" y="4614334"/>
            <a:ext cx="9601200" cy="1863804"/>
          </a:xfrm>
        </p:spPr>
        <p:txBody>
          <a:bodyPr numCol="2">
            <a:normAutofit fontScale="25000" lnSpcReduction="20000"/>
          </a:bodyPr>
          <a:lstStyle/>
          <a:p>
            <a:r>
              <a:rPr lang="en-US" sz="8000" dirty="0"/>
              <a:t>Adjustable resistance</a:t>
            </a:r>
          </a:p>
          <a:p>
            <a:r>
              <a:rPr lang="en-US" sz="8000" dirty="0"/>
              <a:t>Adjustable dimensions</a:t>
            </a:r>
          </a:p>
          <a:p>
            <a:r>
              <a:rPr lang="en-US" sz="8000" dirty="0"/>
              <a:t>Modifiable to target either the upper or lower body muscles</a:t>
            </a:r>
          </a:p>
          <a:p>
            <a:r>
              <a:rPr lang="en-US" sz="8000" dirty="0"/>
              <a:t>Under budget (&lt;$300</a:t>
            </a:r>
            <a:r>
              <a:rPr lang="en-US" sz="8000" dirty="0" smtClean="0"/>
              <a:t>)</a:t>
            </a:r>
            <a:endParaRPr lang="en-US" sz="8000" dirty="0"/>
          </a:p>
          <a:p>
            <a:r>
              <a:rPr lang="en-US" sz="8000" dirty="0" smtClean="0"/>
              <a:t>High device adaptability</a:t>
            </a:r>
          </a:p>
          <a:p>
            <a:r>
              <a:rPr lang="en-US" sz="8000" dirty="0" smtClean="0"/>
              <a:t>4-5 setup steps</a:t>
            </a:r>
          </a:p>
          <a:p>
            <a:r>
              <a:rPr lang="en-US" sz="8000" dirty="0" smtClean="0"/>
              <a:t>Easily moved out of the way</a:t>
            </a:r>
          </a:p>
          <a:p>
            <a:r>
              <a:rPr lang="en-US" sz="8000" dirty="0" smtClean="0"/>
              <a:t>Minimal risk to malfunction based injury</a:t>
            </a:r>
          </a:p>
          <a:p>
            <a:r>
              <a:rPr lang="en-US" sz="8000" dirty="0" smtClean="0"/>
              <a:t>Wide variety of paired game</a:t>
            </a:r>
          </a:p>
          <a:p>
            <a:endParaRPr lang="en-US" sz="8000" dirty="0"/>
          </a:p>
          <a:p>
            <a:pPr marL="0" indent="0">
              <a:buNone/>
            </a:pPr>
            <a:endParaRPr lang="en-US" sz="8000" dirty="0"/>
          </a:p>
          <a:p>
            <a:endParaRPr lang="en-US" dirty="0"/>
          </a:p>
        </p:txBody>
      </p:sp>
      <p:sp>
        <p:nvSpPr>
          <p:cNvPr id="7" name="TextBox 6">
            <a:extLst>
              <a:ext uri="{FF2B5EF4-FFF2-40B4-BE49-F238E27FC236}">
                <a16:creationId xmlns:a16="http://schemas.microsoft.com/office/drawing/2014/main" xmlns="" id="{132BA598-37DA-4C05-9067-542FF2460375}"/>
              </a:ext>
            </a:extLst>
          </p:cNvPr>
          <p:cNvSpPr txBox="1"/>
          <p:nvPr/>
        </p:nvSpPr>
        <p:spPr>
          <a:xfrm>
            <a:off x="1371600" y="1473401"/>
            <a:ext cx="9601200" cy="2369880"/>
          </a:xfrm>
          <a:prstGeom prst="rect">
            <a:avLst/>
          </a:prstGeom>
          <a:noFill/>
        </p:spPr>
        <p:txBody>
          <a:bodyPr wrap="square" rtlCol="0">
            <a:spAutoFit/>
          </a:bodyPr>
          <a:lstStyle/>
          <a:p>
            <a:r>
              <a:rPr lang="en-US" sz="2800" u="sng" dirty="0"/>
              <a:t>Overview</a:t>
            </a:r>
            <a:r>
              <a:rPr lang="en-US" sz="2800" dirty="0"/>
              <a:t>:  </a:t>
            </a:r>
            <a:endParaRPr lang="en-US" sz="2000" dirty="0"/>
          </a:p>
          <a:p>
            <a:r>
              <a:rPr lang="en-US" sz="2000" dirty="0"/>
              <a:t>The titled board design resembles that of a directional pad on a video game controller.  The device will use an articulating arm with a locking mechanism to allow the user access.  Articulating arm connects to the middle of a rectangular board that the user will initially hold parallel to their chest, arms bent halfway.  User will then be instructed to push with one arm and pull with the other causing the board to tilt. Device can also be modified to target the users lower body.</a:t>
            </a:r>
          </a:p>
        </p:txBody>
      </p:sp>
    </p:spTree>
    <p:extLst>
      <p:ext uri="{BB962C8B-B14F-4D97-AF65-F5344CB8AC3E}">
        <p14:creationId xmlns:p14="http://schemas.microsoft.com/office/powerpoint/2010/main" val="1642947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Interface Brainstorming</a:t>
            </a:r>
            <a:endParaRPr lang="en-US" dirty="0"/>
          </a:p>
        </p:txBody>
      </p:sp>
      <p:sp>
        <p:nvSpPr>
          <p:cNvPr id="5" name="Content Placeholder 4"/>
          <p:cNvSpPr>
            <a:spLocks noGrp="1"/>
          </p:cNvSpPr>
          <p:nvPr>
            <p:ph sz="half" idx="1"/>
          </p:nvPr>
        </p:nvSpPr>
        <p:spPr>
          <a:xfrm>
            <a:off x="1685365" y="2256116"/>
            <a:ext cx="4447786" cy="3581401"/>
          </a:xfrm>
        </p:spPr>
        <p:txBody>
          <a:bodyPr>
            <a:normAutofit/>
          </a:bodyPr>
          <a:lstStyle/>
          <a:p>
            <a:r>
              <a:rPr lang="en-US" sz="2800" dirty="0" smtClean="0"/>
              <a:t>Goggles</a:t>
            </a:r>
          </a:p>
          <a:p>
            <a:r>
              <a:rPr lang="en-US" sz="2800" dirty="0" smtClean="0"/>
              <a:t>Computer Monitor</a:t>
            </a:r>
          </a:p>
          <a:p>
            <a:r>
              <a:rPr lang="en-US" sz="2800" dirty="0" smtClean="0"/>
              <a:t>Laser Projector</a:t>
            </a:r>
          </a:p>
        </p:txBody>
      </p:sp>
      <p:sp>
        <p:nvSpPr>
          <p:cNvPr id="6" name="Content Placeholder 5"/>
          <p:cNvSpPr>
            <a:spLocks noGrp="1"/>
          </p:cNvSpPr>
          <p:nvPr>
            <p:ph sz="half" idx="2"/>
          </p:nvPr>
        </p:nvSpPr>
        <p:spPr>
          <a:xfrm>
            <a:off x="6211638" y="2256117"/>
            <a:ext cx="4447786" cy="3581401"/>
          </a:xfrm>
        </p:spPr>
        <p:txBody>
          <a:bodyPr>
            <a:normAutofit/>
          </a:bodyPr>
          <a:lstStyle/>
          <a:p>
            <a:r>
              <a:rPr lang="en-US" sz="2800" dirty="0" smtClean="0"/>
              <a:t>Musical Light Show</a:t>
            </a:r>
          </a:p>
          <a:p>
            <a:r>
              <a:rPr lang="en-US" sz="2800" dirty="0" smtClean="0"/>
              <a:t>MP3 Player </a:t>
            </a:r>
          </a:p>
          <a:p>
            <a:r>
              <a:rPr lang="en-US" sz="2800" dirty="0" smtClean="0"/>
              <a:t>Turning the TV on </a:t>
            </a:r>
          </a:p>
        </p:txBody>
      </p:sp>
    </p:spTree>
    <p:extLst>
      <p:ext uri="{BB962C8B-B14F-4D97-AF65-F5344CB8AC3E}">
        <p14:creationId xmlns:p14="http://schemas.microsoft.com/office/powerpoint/2010/main" val="228760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lh6.googleusercontent.com/0bf4p6st2Jg36Ismv6x-G06sAA74Em0hWLLNRJ6P9hCrs73QxCUdoIBQ_dqTBqLrgA_DPtwm30JUNFzQPXO839SOciJojWkYdtzrwBgi7L9sekSUzXeCwJoGRcqmNSAbT40UOjA"/>
          <p:cNvPicPr>
            <a:picLocks noChangeAspect="1" noChangeArrowheads="1"/>
          </p:cNvPicPr>
          <p:nvPr/>
        </p:nvPicPr>
        <p:blipFill rotWithShape="1">
          <a:blip r:embed="rId2">
            <a:extLst>
              <a:ext uri="{28A0092B-C50C-407E-A947-70E740481C1C}">
                <a14:useLocalDpi xmlns:a14="http://schemas.microsoft.com/office/drawing/2010/main" val="0"/>
              </a:ext>
            </a:extLst>
          </a:blip>
          <a:srcRect l="866" t="1285" r="1361" b="2154"/>
          <a:stretch/>
        </p:blipFill>
        <p:spPr bwMode="auto">
          <a:xfrm>
            <a:off x="1944547" y="370390"/>
            <a:ext cx="9144000" cy="608828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298784" y="2384386"/>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Tree>
    <p:extLst>
      <p:ext uri="{BB962C8B-B14F-4D97-AF65-F5344CB8AC3E}">
        <p14:creationId xmlns:p14="http://schemas.microsoft.com/office/powerpoint/2010/main" val="128960760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lh6.googleusercontent.com/0bf4p6st2Jg36Ismv6x-G06sAA74Em0hWLLNRJ6P9hCrs73QxCUdoIBQ_dqTBqLrgA_DPtwm30JUNFzQPXO839SOciJojWkYdtzrwBgi7L9sekSUzXeCwJoGRcqmNSAbT40UOjA"/>
          <p:cNvPicPr>
            <a:picLocks noChangeAspect="1" noChangeArrowheads="1"/>
          </p:cNvPicPr>
          <p:nvPr/>
        </p:nvPicPr>
        <p:blipFill rotWithShape="1">
          <a:blip r:embed="rId2">
            <a:extLst>
              <a:ext uri="{28A0092B-C50C-407E-A947-70E740481C1C}">
                <a14:useLocalDpi xmlns:a14="http://schemas.microsoft.com/office/drawing/2010/main" val="0"/>
              </a:ext>
            </a:extLst>
          </a:blip>
          <a:srcRect l="866" t="1285" r="1361" b="2154"/>
          <a:stretch/>
        </p:blipFill>
        <p:spPr bwMode="auto">
          <a:xfrm>
            <a:off x="1944547" y="370390"/>
            <a:ext cx="9144000" cy="608828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298784" y="2384386"/>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
        <p:nvSpPr>
          <p:cNvPr id="4" name="Donut 3"/>
          <p:cNvSpPr/>
          <p:nvPr/>
        </p:nvSpPr>
        <p:spPr>
          <a:xfrm>
            <a:off x="8430228" y="6088286"/>
            <a:ext cx="505428" cy="370388"/>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9527894" y="6088286"/>
            <a:ext cx="507357" cy="358814"/>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170069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lh6.googleusercontent.com/0bf4p6st2Jg36Ismv6x-G06sAA74Em0hWLLNRJ6P9hCrs73QxCUdoIBQ_dqTBqLrgA_DPtwm30JUNFzQPXO839SOciJojWkYdtzrwBgi7L9sekSUzXeCwJoGRcqmNSAbT40UOjA"/>
          <p:cNvPicPr>
            <a:picLocks noChangeAspect="1" noChangeArrowheads="1"/>
          </p:cNvPicPr>
          <p:nvPr/>
        </p:nvPicPr>
        <p:blipFill rotWithShape="1">
          <a:blip r:embed="rId2">
            <a:extLst>
              <a:ext uri="{28A0092B-C50C-407E-A947-70E740481C1C}">
                <a14:useLocalDpi xmlns:a14="http://schemas.microsoft.com/office/drawing/2010/main" val="0"/>
              </a:ext>
            </a:extLst>
          </a:blip>
          <a:srcRect l="866" t="1285" r="1361" b="2154"/>
          <a:stretch/>
        </p:blipFill>
        <p:spPr bwMode="auto">
          <a:xfrm>
            <a:off x="1944547" y="370390"/>
            <a:ext cx="9144000" cy="608828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298784" y="2384386"/>
            <a:ext cx="2789499" cy="646331"/>
          </a:xfrm>
          <a:prstGeom prst="rect">
            <a:avLst/>
          </a:prstGeom>
          <a:noFill/>
        </p:spPr>
        <p:txBody>
          <a:bodyPr wrap="square" rtlCol="0">
            <a:spAutoFit/>
          </a:bodyPr>
          <a:lstStyle/>
          <a:p>
            <a:pPr algn="ctr"/>
            <a:r>
              <a:rPr lang="en-US" sz="1200" i="1" dirty="0" smtClean="0"/>
              <a:t>Solutions Ranked on a Scale from 0-10 with 0 being a poor solution and 10 being an ideal solution </a:t>
            </a:r>
            <a:endParaRPr lang="en-US" sz="1200" i="1" dirty="0"/>
          </a:p>
        </p:txBody>
      </p:sp>
      <p:sp>
        <p:nvSpPr>
          <p:cNvPr id="4" name="Donut 3"/>
          <p:cNvSpPr/>
          <p:nvPr/>
        </p:nvSpPr>
        <p:spPr>
          <a:xfrm>
            <a:off x="8430228" y="6088286"/>
            <a:ext cx="505428" cy="370388"/>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9527894" y="6088286"/>
            <a:ext cx="507357" cy="358814"/>
          </a:xfrm>
          <a:prstGeom prst="donut">
            <a:avLst>
              <a:gd name="adj" fmla="val 636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8646289" y="5741043"/>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 name="Rectangle 6"/>
          <p:cNvSpPr/>
          <p:nvPr/>
        </p:nvSpPr>
        <p:spPr>
          <a:xfrm>
            <a:off x="9688011" y="4120588"/>
            <a:ext cx="358815" cy="347242"/>
          </a:xfrm>
          <a:prstGeom prst="rect">
            <a:avLst/>
          </a:prstGeom>
          <a:solidFill>
            <a:schemeClr val="accent6">
              <a:alpha val="66000"/>
            </a:schemeClr>
          </a:solidFill>
          <a:ln>
            <a:solidFill>
              <a:schemeClr val="accent6">
                <a:alpha val="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070823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4DA08-B49D-48A8-AE19-6F68BFCF534B}"/>
              </a:ext>
            </a:extLst>
          </p:cNvPr>
          <p:cNvSpPr>
            <a:spLocks noGrp="1"/>
          </p:cNvSpPr>
          <p:nvPr>
            <p:ph type="title"/>
          </p:nvPr>
        </p:nvSpPr>
        <p:spPr>
          <a:xfrm>
            <a:off x="1371600" y="685800"/>
            <a:ext cx="9601200" cy="585061"/>
          </a:xfrm>
        </p:spPr>
        <p:txBody>
          <a:bodyPr>
            <a:noAutofit/>
          </a:bodyPr>
          <a:lstStyle/>
          <a:p>
            <a:r>
              <a:rPr lang="en-US" dirty="0" smtClean="0"/>
              <a:t>Computer Monitor</a:t>
            </a:r>
            <a:endParaRPr lang="en-US" dirty="0"/>
          </a:p>
        </p:txBody>
      </p:sp>
      <p:sp>
        <p:nvSpPr>
          <p:cNvPr id="3" name="Text Placeholder 2">
            <a:extLst>
              <a:ext uri="{FF2B5EF4-FFF2-40B4-BE49-F238E27FC236}">
                <a16:creationId xmlns:a16="http://schemas.microsoft.com/office/drawing/2014/main" xmlns="" id="{C7301E8A-72B3-468B-89E7-9C8DE64759C7}"/>
              </a:ext>
            </a:extLst>
          </p:cNvPr>
          <p:cNvSpPr>
            <a:spLocks noGrp="1"/>
          </p:cNvSpPr>
          <p:nvPr>
            <p:ph type="body" idx="1"/>
          </p:nvPr>
        </p:nvSpPr>
        <p:spPr>
          <a:xfrm>
            <a:off x="1371600" y="2849484"/>
            <a:ext cx="4443984" cy="823912"/>
          </a:xfrm>
        </p:spPr>
        <p:txBody>
          <a:bodyPr/>
          <a:lstStyle/>
          <a:p>
            <a:r>
              <a:rPr lang="en-US" sz="2800" u="sng" dirty="0"/>
              <a:t>Characteristics:</a:t>
            </a:r>
          </a:p>
        </p:txBody>
      </p:sp>
      <p:sp>
        <p:nvSpPr>
          <p:cNvPr id="4" name="Content Placeholder 3">
            <a:extLst>
              <a:ext uri="{FF2B5EF4-FFF2-40B4-BE49-F238E27FC236}">
                <a16:creationId xmlns:a16="http://schemas.microsoft.com/office/drawing/2014/main" xmlns="" id="{6A1238F4-FF5E-4D2E-ADCF-838A4E371691}"/>
              </a:ext>
            </a:extLst>
          </p:cNvPr>
          <p:cNvSpPr>
            <a:spLocks noGrp="1"/>
          </p:cNvSpPr>
          <p:nvPr>
            <p:ph sz="half" idx="2"/>
          </p:nvPr>
        </p:nvSpPr>
        <p:spPr>
          <a:xfrm>
            <a:off x="1371600" y="3770514"/>
            <a:ext cx="9601200" cy="1863804"/>
          </a:xfrm>
        </p:spPr>
        <p:txBody>
          <a:bodyPr numCol="2">
            <a:normAutofit fontScale="32500" lnSpcReduction="20000"/>
          </a:bodyPr>
          <a:lstStyle/>
          <a:p>
            <a:r>
              <a:rPr lang="en-US" sz="8000" dirty="0" smtClean="0"/>
              <a:t>Visual and Audio</a:t>
            </a:r>
            <a:endParaRPr lang="en-US" sz="8000" dirty="0"/>
          </a:p>
          <a:p>
            <a:r>
              <a:rPr lang="en-US" sz="8000" dirty="0" smtClean="0"/>
              <a:t>Adaptability in gaming display</a:t>
            </a:r>
            <a:endParaRPr lang="en-US" sz="8000" dirty="0"/>
          </a:p>
          <a:p>
            <a:r>
              <a:rPr lang="en-US" sz="8000" dirty="0"/>
              <a:t>High cost </a:t>
            </a:r>
            <a:endParaRPr lang="en-US" sz="8000" dirty="0" smtClean="0"/>
          </a:p>
          <a:p>
            <a:pPr marL="0" indent="0">
              <a:buNone/>
            </a:pPr>
            <a:endParaRPr lang="en-US" sz="8000" dirty="0"/>
          </a:p>
          <a:p>
            <a:r>
              <a:rPr lang="en-US" sz="8000" dirty="0" smtClean="0"/>
              <a:t>5</a:t>
            </a:r>
            <a:r>
              <a:rPr lang="en-US" sz="8000" dirty="0"/>
              <a:t>-6 setup steps</a:t>
            </a:r>
          </a:p>
          <a:p>
            <a:r>
              <a:rPr lang="en-US" sz="8000" dirty="0"/>
              <a:t>Easily moved out of the way</a:t>
            </a:r>
          </a:p>
          <a:p>
            <a:r>
              <a:rPr lang="en-US" sz="8000" dirty="0" smtClean="0"/>
              <a:t>Very little risk to patient</a:t>
            </a:r>
            <a:endParaRPr lang="en-US" sz="8000" dirty="0"/>
          </a:p>
          <a:p>
            <a:endParaRPr lang="en-US" sz="8000" dirty="0"/>
          </a:p>
          <a:p>
            <a:pPr marL="0" indent="0">
              <a:buNone/>
            </a:pPr>
            <a:endParaRPr lang="en-US" sz="8000" dirty="0"/>
          </a:p>
          <a:p>
            <a:endParaRPr lang="en-US" dirty="0"/>
          </a:p>
        </p:txBody>
      </p:sp>
      <p:sp>
        <p:nvSpPr>
          <p:cNvPr id="7" name="TextBox 6">
            <a:extLst>
              <a:ext uri="{FF2B5EF4-FFF2-40B4-BE49-F238E27FC236}">
                <a16:creationId xmlns:a16="http://schemas.microsoft.com/office/drawing/2014/main" xmlns="" id="{132BA598-37DA-4C05-9067-542FF2460375}"/>
              </a:ext>
            </a:extLst>
          </p:cNvPr>
          <p:cNvSpPr txBox="1"/>
          <p:nvPr/>
        </p:nvSpPr>
        <p:spPr>
          <a:xfrm>
            <a:off x="1383145" y="1519582"/>
            <a:ext cx="9601200" cy="1446550"/>
          </a:xfrm>
          <a:prstGeom prst="rect">
            <a:avLst/>
          </a:prstGeom>
          <a:noFill/>
        </p:spPr>
        <p:txBody>
          <a:bodyPr wrap="square" rtlCol="0">
            <a:spAutoFit/>
          </a:bodyPr>
          <a:lstStyle/>
          <a:p>
            <a:r>
              <a:rPr lang="en-US" sz="2800" u="sng" dirty="0"/>
              <a:t>Overview:  </a:t>
            </a:r>
          </a:p>
          <a:p>
            <a:r>
              <a:rPr lang="en-US" sz="2000" dirty="0" smtClean="0"/>
              <a:t>The interface consists of a computer monitor that visually displays a game run by a Raspberry PI (</a:t>
            </a:r>
            <a:r>
              <a:rPr lang="en-US" sz="2000" dirty="0" err="1" smtClean="0"/>
              <a:t>arduino</a:t>
            </a:r>
            <a:r>
              <a:rPr lang="en-US" sz="2000" dirty="0" smtClean="0"/>
              <a:t>). The game would be created so that it relates to the actual exercise performed by the patient.   </a:t>
            </a:r>
            <a:endParaRPr lang="en-US" sz="2000" dirty="0"/>
          </a:p>
        </p:txBody>
      </p:sp>
    </p:spTree>
    <p:extLst>
      <p:ext uri="{BB962C8B-B14F-4D97-AF65-F5344CB8AC3E}">
        <p14:creationId xmlns:p14="http://schemas.microsoft.com/office/powerpoint/2010/main" val="1960287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4DA08-B49D-48A8-AE19-6F68BFCF534B}"/>
              </a:ext>
            </a:extLst>
          </p:cNvPr>
          <p:cNvSpPr>
            <a:spLocks noGrp="1"/>
          </p:cNvSpPr>
          <p:nvPr>
            <p:ph type="title"/>
          </p:nvPr>
        </p:nvSpPr>
        <p:spPr>
          <a:xfrm>
            <a:off x="1371600" y="685800"/>
            <a:ext cx="9601200" cy="585061"/>
          </a:xfrm>
        </p:spPr>
        <p:txBody>
          <a:bodyPr>
            <a:noAutofit/>
          </a:bodyPr>
          <a:lstStyle/>
          <a:p>
            <a:r>
              <a:rPr lang="en-US" dirty="0" smtClean="0"/>
              <a:t>Musical Light Show</a:t>
            </a:r>
            <a:endParaRPr lang="en-US" dirty="0"/>
          </a:p>
        </p:txBody>
      </p:sp>
      <p:sp>
        <p:nvSpPr>
          <p:cNvPr id="3" name="Text Placeholder 2">
            <a:extLst>
              <a:ext uri="{FF2B5EF4-FFF2-40B4-BE49-F238E27FC236}">
                <a16:creationId xmlns:a16="http://schemas.microsoft.com/office/drawing/2014/main" xmlns="" id="{C7301E8A-72B3-468B-89E7-9C8DE64759C7}"/>
              </a:ext>
            </a:extLst>
          </p:cNvPr>
          <p:cNvSpPr>
            <a:spLocks noGrp="1"/>
          </p:cNvSpPr>
          <p:nvPr>
            <p:ph type="body" idx="1"/>
          </p:nvPr>
        </p:nvSpPr>
        <p:spPr>
          <a:xfrm>
            <a:off x="1371600" y="3342186"/>
            <a:ext cx="4443984" cy="823912"/>
          </a:xfrm>
        </p:spPr>
        <p:txBody>
          <a:bodyPr/>
          <a:lstStyle/>
          <a:p>
            <a:r>
              <a:rPr lang="en-US" sz="2800" u="sng" dirty="0"/>
              <a:t>Characteristics</a:t>
            </a:r>
            <a:r>
              <a:rPr lang="en-US" sz="2800" dirty="0"/>
              <a:t>:</a:t>
            </a:r>
          </a:p>
        </p:txBody>
      </p:sp>
      <p:sp>
        <p:nvSpPr>
          <p:cNvPr id="4" name="Content Placeholder 3">
            <a:extLst>
              <a:ext uri="{FF2B5EF4-FFF2-40B4-BE49-F238E27FC236}">
                <a16:creationId xmlns:a16="http://schemas.microsoft.com/office/drawing/2014/main" xmlns="" id="{6A1238F4-FF5E-4D2E-ADCF-838A4E371691}"/>
              </a:ext>
            </a:extLst>
          </p:cNvPr>
          <p:cNvSpPr>
            <a:spLocks noGrp="1"/>
          </p:cNvSpPr>
          <p:nvPr>
            <p:ph sz="half" idx="2"/>
          </p:nvPr>
        </p:nvSpPr>
        <p:spPr>
          <a:xfrm>
            <a:off x="1371600" y="4240805"/>
            <a:ext cx="9601200" cy="1863804"/>
          </a:xfrm>
        </p:spPr>
        <p:txBody>
          <a:bodyPr numCol="2">
            <a:normAutofit fontScale="25000" lnSpcReduction="20000"/>
          </a:bodyPr>
          <a:lstStyle/>
          <a:p>
            <a:r>
              <a:rPr lang="en-US" sz="8000" dirty="0" smtClean="0"/>
              <a:t>Audio and Visual</a:t>
            </a:r>
          </a:p>
          <a:p>
            <a:r>
              <a:rPr lang="en-US" sz="8000" dirty="0" smtClean="0"/>
              <a:t>Low cost</a:t>
            </a:r>
            <a:endParaRPr lang="en-US" sz="8000" dirty="0"/>
          </a:p>
          <a:p>
            <a:r>
              <a:rPr lang="en-US" sz="8000" dirty="0" smtClean="0"/>
              <a:t>Very little adaptability based                 on exercise performed </a:t>
            </a:r>
          </a:p>
          <a:p>
            <a:pPr marL="0" indent="0">
              <a:buNone/>
            </a:pPr>
            <a:endParaRPr lang="en-US" sz="8000" dirty="0" smtClean="0"/>
          </a:p>
          <a:p>
            <a:r>
              <a:rPr lang="en-US" sz="8000" dirty="0" smtClean="0"/>
              <a:t>4-5 setup steps</a:t>
            </a:r>
          </a:p>
          <a:p>
            <a:r>
              <a:rPr lang="en-US" sz="8000" dirty="0" smtClean="0"/>
              <a:t>Easily moved out of the way</a:t>
            </a:r>
          </a:p>
          <a:p>
            <a:r>
              <a:rPr lang="en-US" sz="8000" dirty="0" smtClean="0"/>
              <a:t>Bright, rapid lights present r</a:t>
            </a:r>
            <a:r>
              <a:rPr lang="en-US" sz="8000" dirty="0" smtClean="0"/>
              <a:t>isk to injury</a:t>
            </a:r>
          </a:p>
          <a:p>
            <a:pPr marL="0" indent="0">
              <a:buNone/>
            </a:pPr>
            <a:endParaRPr lang="en-US" sz="8000" dirty="0"/>
          </a:p>
          <a:p>
            <a:endParaRPr lang="en-US" dirty="0"/>
          </a:p>
        </p:txBody>
      </p:sp>
      <p:sp>
        <p:nvSpPr>
          <p:cNvPr id="7" name="TextBox 6">
            <a:extLst>
              <a:ext uri="{FF2B5EF4-FFF2-40B4-BE49-F238E27FC236}">
                <a16:creationId xmlns:a16="http://schemas.microsoft.com/office/drawing/2014/main" xmlns="" id="{132BA598-37DA-4C05-9067-542FF2460375}"/>
              </a:ext>
            </a:extLst>
          </p:cNvPr>
          <p:cNvSpPr txBox="1"/>
          <p:nvPr/>
        </p:nvSpPr>
        <p:spPr>
          <a:xfrm>
            <a:off x="1371600" y="1473401"/>
            <a:ext cx="9601200" cy="523220"/>
          </a:xfrm>
          <a:prstGeom prst="rect">
            <a:avLst/>
          </a:prstGeom>
          <a:noFill/>
        </p:spPr>
        <p:txBody>
          <a:bodyPr wrap="square" rtlCol="0">
            <a:spAutoFit/>
          </a:bodyPr>
          <a:lstStyle/>
          <a:p>
            <a:r>
              <a:rPr lang="en-US" sz="2800" u="sng" dirty="0"/>
              <a:t>Overview</a:t>
            </a:r>
            <a:r>
              <a:rPr lang="en-US" sz="2800" dirty="0"/>
              <a:t>:  </a:t>
            </a:r>
            <a:endParaRPr lang="en-US" sz="2000" dirty="0"/>
          </a:p>
        </p:txBody>
      </p:sp>
      <p:sp>
        <p:nvSpPr>
          <p:cNvPr id="6" name="TextBox 5"/>
          <p:cNvSpPr txBox="1"/>
          <p:nvPr/>
        </p:nvSpPr>
        <p:spPr>
          <a:xfrm>
            <a:off x="1464236" y="2002117"/>
            <a:ext cx="9906000" cy="1015663"/>
          </a:xfrm>
          <a:prstGeom prst="rect">
            <a:avLst/>
          </a:prstGeom>
          <a:noFill/>
        </p:spPr>
        <p:txBody>
          <a:bodyPr wrap="square" rtlCol="0">
            <a:spAutoFit/>
          </a:bodyPr>
          <a:lstStyle/>
          <a:p>
            <a:r>
              <a:rPr lang="en-US" sz="2000" dirty="0"/>
              <a:t>Design incorporates a Raspberry Pi, LED light board, and a SSR module board to display a musical light show to a user.  The device responds to changes in user </a:t>
            </a:r>
            <a:r>
              <a:rPr lang="en-US" sz="2000" dirty="0" smtClean="0"/>
              <a:t>input by changing speed of music played and colors of lights displayed. </a:t>
            </a:r>
            <a:endParaRPr lang="en-US" sz="2000" dirty="0"/>
          </a:p>
        </p:txBody>
      </p:sp>
    </p:spTree>
    <p:extLst>
      <p:ext uri="{BB962C8B-B14F-4D97-AF65-F5344CB8AC3E}">
        <p14:creationId xmlns:p14="http://schemas.microsoft.com/office/powerpoint/2010/main" val="45794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1FF7D-E3FE-469C-980A-F9A07D172182}"/>
              </a:ext>
            </a:extLst>
          </p:cNvPr>
          <p:cNvSpPr>
            <a:spLocks noGrp="1"/>
          </p:cNvSpPr>
          <p:nvPr>
            <p:ph type="title"/>
          </p:nvPr>
        </p:nvSpPr>
        <p:spPr/>
        <p:txBody>
          <a:bodyPr/>
          <a:lstStyle/>
          <a:p>
            <a:r>
              <a:rPr lang="en-US" dirty="0"/>
              <a:t>Overview</a:t>
            </a:r>
          </a:p>
        </p:txBody>
      </p:sp>
      <p:sp>
        <p:nvSpPr>
          <p:cNvPr id="4" name="Text Placeholder 3">
            <a:extLst>
              <a:ext uri="{FF2B5EF4-FFF2-40B4-BE49-F238E27FC236}">
                <a16:creationId xmlns="" xmlns:a16="http://schemas.microsoft.com/office/drawing/2014/main" id="{C8D2D916-4904-4F4F-B804-C6DEAED5B8E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26268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861F3B-A0B9-40C4-8A65-6CC45709BE50}"/>
              </a:ext>
            </a:extLst>
          </p:cNvPr>
          <p:cNvSpPr>
            <a:spLocks noGrp="1"/>
          </p:cNvSpPr>
          <p:nvPr>
            <p:ph type="title"/>
          </p:nvPr>
        </p:nvSpPr>
        <p:spPr/>
        <p:txBody>
          <a:bodyPr/>
          <a:lstStyle/>
          <a:p>
            <a:r>
              <a:rPr lang="en-US" dirty="0" smtClean="0"/>
              <a:t>Chosen Solution</a:t>
            </a:r>
            <a:endParaRPr lang="en-US" dirty="0"/>
          </a:p>
        </p:txBody>
      </p:sp>
      <p:sp>
        <p:nvSpPr>
          <p:cNvPr id="4" name="Text Placeholder 3">
            <a:extLst>
              <a:ext uri="{FF2B5EF4-FFF2-40B4-BE49-F238E27FC236}">
                <a16:creationId xmlns="" xmlns:a16="http://schemas.microsoft.com/office/drawing/2014/main" id="{B5D9CEA1-2AE8-43C9-A8C2-1593FB1387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2912793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We aim to develop a solution with: </a:t>
            </a:r>
            <a:endParaRPr lang="en-US" dirty="0"/>
          </a:p>
        </p:txBody>
      </p:sp>
      <p:sp>
        <p:nvSpPr>
          <p:cNvPr id="5" name="Content Placeholder 4"/>
          <p:cNvSpPr>
            <a:spLocks noGrp="1"/>
          </p:cNvSpPr>
          <p:nvPr>
            <p:ph idx="1"/>
          </p:nvPr>
        </p:nvSpPr>
        <p:spPr>
          <a:xfrm>
            <a:off x="2462304" y="4198470"/>
            <a:ext cx="7264401" cy="806824"/>
          </a:xfrm>
        </p:spPr>
        <p:txBody>
          <a:bodyPr>
            <a:noAutofit/>
          </a:bodyPr>
          <a:lstStyle/>
          <a:p>
            <a:pPr marL="0" indent="0" algn="ctr">
              <a:buNone/>
            </a:pPr>
            <a:r>
              <a:rPr lang="en-US" sz="4400" dirty="0" smtClean="0"/>
              <a:t>A Computer Monitor Interface </a:t>
            </a:r>
            <a:endParaRPr lang="en-US" sz="4400" dirty="0"/>
          </a:p>
        </p:txBody>
      </p:sp>
      <p:sp>
        <p:nvSpPr>
          <p:cNvPr id="6" name="Content Placeholder 4"/>
          <p:cNvSpPr txBox="1">
            <a:spLocks/>
          </p:cNvSpPr>
          <p:nvPr/>
        </p:nvSpPr>
        <p:spPr>
          <a:xfrm>
            <a:off x="2032000" y="1900516"/>
            <a:ext cx="8994588" cy="1314824"/>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en-US" sz="4400" dirty="0" smtClean="0"/>
              <a:t>A Tilted Board Exercise Machine </a:t>
            </a:r>
            <a:endParaRPr lang="en-US" sz="4400" dirty="0"/>
          </a:p>
        </p:txBody>
      </p:sp>
      <p:sp>
        <p:nvSpPr>
          <p:cNvPr id="7" name="Content Placeholder 4"/>
          <p:cNvSpPr txBox="1">
            <a:spLocks/>
          </p:cNvSpPr>
          <p:nvPr/>
        </p:nvSpPr>
        <p:spPr>
          <a:xfrm>
            <a:off x="5316072" y="3062941"/>
            <a:ext cx="1556870" cy="747059"/>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Font typeface="Franklin Gothic Book" panose="020B0503020102020204" pitchFamily="34" charset="0"/>
              <a:buNone/>
            </a:pPr>
            <a:r>
              <a:rPr lang="en-US" sz="3600" dirty="0" smtClean="0"/>
              <a:t>and</a:t>
            </a:r>
            <a:endParaRPr lang="en-US" sz="3600" dirty="0"/>
          </a:p>
        </p:txBody>
      </p:sp>
    </p:spTree>
    <p:extLst>
      <p:ext uri="{BB962C8B-B14F-4D97-AF65-F5344CB8AC3E}">
        <p14:creationId xmlns:p14="http://schemas.microsoft.com/office/powerpoint/2010/main" val="109200323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10581-B8BC-47A8-B30B-63E52C7B62B0}"/>
              </a:ext>
            </a:extLst>
          </p:cNvPr>
          <p:cNvSpPr>
            <a:spLocks noGrp="1"/>
          </p:cNvSpPr>
          <p:nvPr>
            <p:ph type="title"/>
          </p:nvPr>
        </p:nvSpPr>
        <p:spPr/>
        <p:txBody>
          <a:bodyPr/>
          <a:lstStyle/>
          <a:p>
            <a:r>
              <a:rPr lang="en-US" dirty="0"/>
              <a:t>Picking the Tilted Board over the Bicycle Machine </a:t>
            </a:r>
            <a:endParaRPr lang="en-US" dirty="0"/>
          </a:p>
        </p:txBody>
      </p:sp>
      <p:sp>
        <p:nvSpPr>
          <p:cNvPr id="3" name="Content Placeholder 2">
            <a:extLst>
              <a:ext uri="{FF2B5EF4-FFF2-40B4-BE49-F238E27FC236}">
                <a16:creationId xmlns:a16="http://schemas.microsoft.com/office/drawing/2014/main" xmlns="" id="{BAC1C2C4-AD19-4D8B-8EC2-171ACEDB601C}"/>
              </a:ext>
            </a:extLst>
          </p:cNvPr>
          <p:cNvSpPr>
            <a:spLocks noGrp="1"/>
          </p:cNvSpPr>
          <p:nvPr>
            <p:ph idx="1"/>
          </p:nvPr>
        </p:nvSpPr>
        <p:spPr/>
        <p:txBody>
          <a:bodyPr>
            <a:noAutofit/>
          </a:bodyPr>
          <a:lstStyle/>
          <a:p>
            <a:r>
              <a:rPr lang="en-US" sz="2400" b="1" dirty="0"/>
              <a:t>Cost (Importance Rating = 2):</a:t>
            </a:r>
            <a:r>
              <a:rPr lang="en-US" sz="2400" dirty="0"/>
              <a:t> the Bicycle Machine is slightly more expensive because of the need for two different kinds of pedals</a:t>
            </a:r>
          </a:p>
          <a:p>
            <a:r>
              <a:rPr lang="en-US" sz="2400" b="1" dirty="0"/>
              <a:t>Setup Steps (Importance Rating = 2)</a:t>
            </a:r>
            <a:r>
              <a:rPr lang="en-US" sz="2400" dirty="0"/>
              <a:t>: the Bicycle Machine has a longer setup time because the both the pedals and pedal arms can be exchanged.</a:t>
            </a:r>
          </a:p>
          <a:p>
            <a:r>
              <a:rPr lang="en-US" sz="2400" b="1" dirty="0" smtClean="0"/>
              <a:t>Risk </a:t>
            </a:r>
            <a:r>
              <a:rPr lang="en-US" sz="2400" b="1" dirty="0"/>
              <a:t>to Patient (Importance </a:t>
            </a:r>
            <a:r>
              <a:rPr lang="en-US" sz="2400" b="1" dirty="0" smtClean="0"/>
              <a:t>Rating </a:t>
            </a:r>
            <a:r>
              <a:rPr lang="en-US" sz="2400" b="1" dirty="0"/>
              <a:t>= 10)</a:t>
            </a:r>
            <a:r>
              <a:rPr lang="en-US" sz="2400" dirty="0"/>
              <a:t>: the Bicycle Machine has the added risk of injury because of the pedals can continue to rotate after the user stops actively participating (medium malfunction injury rating).  The Tilted Board Machine immediately stops after discontinuation, so the device receives a low malfunction injury rating.</a:t>
            </a:r>
            <a:endParaRPr lang="en-US" sz="2400" b="1" dirty="0"/>
          </a:p>
        </p:txBody>
      </p:sp>
    </p:spTree>
    <p:extLst>
      <p:ext uri="{BB962C8B-B14F-4D97-AF65-F5344CB8AC3E}">
        <p14:creationId xmlns:p14="http://schemas.microsoft.com/office/powerpoint/2010/main" val="361679595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10581-B8BC-47A8-B30B-63E52C7B62B0}"/>
              </a:ext>
            </a:extLst>
          </p:cNvPr>
          <p:cNvSpPr>
            <a:spLocks noGrp="1"/>
          </p:cNvSpPr>
          <p:nvPr>
            <p:ph type="title"/>
          </p:nvPr>
        </p:nvSpPr>
        <p:spPr/>
        <p:txBody>
          <a:bodyPr>
            <a:normAutofit/>
          </a:bodyPr>
          <a:lstStyle/>
          <a:p>
            <a:r>
              <a:rPr lang="en-US" dirty="0" smtClean="0"/>
              <a:t>Picking </a:t>
            </a:r>
            <a:r>
              <a:rPr lang="en-US" dirty="0"/>
              <a:t>the Computer Monitor over the Musical Light Show </a:t>
            </a:r>
            <a:endParaRPr lang="en-US" dirty="0"/>
          </a:p>
        </p:txBody>
      </p:sp>
      <p:sp>
        <p:nvSpPr>
          <p:cNvPr id="3" name="Content Placeholder 2">
            <a:extLst>
              <a:ext uri="{FF2B5EF4-FFF2-40B4-BE49-F238E27FC236}">
                <a16:creationId xmlns:a16="http://schemas.microsoft.com/office/drawing/2014/main" xmlns="" id="{BAC1C2C4-AD19-4D8B-8EC2-171ACEDB601C}"/>
              </a:ext>
            </a:extLst>
          </p:cNvPr>
          <p:cNvSpPr>
            <a:spLocks noGrp="1"/>
          </p:cNvSpPr>
          <p:nvPr>
            <p:ph idx="1"/>
          </p:nvPr>
        </p:nvSpPr>
        <p:spPr/>
        <p:txBody>
          <a:bodyPr>
            <a:normAutofit/>
          </a:bodyPr>
          <a:lstStyle/>
          <a:p>
            <a:r>
              <a:rPr lang="en-US" sz="2400" b="1" dirty="0" smtClean="0"/>
              <a:t>Risk </a:t>
            </a:r>
            <a:r>
              <a:rPr lang="en-US" sz="2400" b="1" dirty="0"/>
              <a:t>to Patient (Importance </a:t>
            </a:r>
            <a:r>
              <a:rPr lang="en-US" sz="2400" b="1" dirty="0" smtClean="0"/>
              <a:t>Rating </a:t>
            </a:r>
            <a:r>
              <a:rPr lang="en-US" sz="2400" b="1" dirty="0"/>
              <a:t>= 10)</a:t>
            </a:r>
            <a:r>
              <a:rPr lang="en-US" sz="2400" dirty="0"/>
              <a:t>: </a:t>
            </a:r>
            <a:r>
              <a:rPr lang="en-US" sz="2400" dirty="0" smtClean="0"/>
              <a:t>the Musical Light show could provide complications for children who hav</a:t>
            </a:r>
            <a:r>
              <a:rPr lang="en-US" sz="2400" dirty="0" smtClean="0"/>
              <a:t>e certain neurological or developmental limitations</a:t>
            </a:r>
            <a:r>
              <a:rPr lang="en-US" sz="2400" dirty="0" smtClean="0"/>
              <a:t>. It may not be safe for every child to be exposed to rapid, bright-shining lights </a:t>
            </a:r>
          </a:p>
          <a:p>
            <a:r>
              <a:rPr lang="en-US" sz="2400" b="1" dirty="0" smtClean="0"/>
              <a:t>Contact with Software Developers at Butterscotch Shenan</a:t>
            </a:r>
            <a:r>
              <a:rPr lang="en-US" sz="2400" b="1" dirty="0" smtClean="0"/>
              <a:t>igans provided by our client, Dr. Doctor. </a:t>
            </a:r>
            <a:endParaRPr lang="en-US" sz="2400" b="1" dirty="0"/>
          </a:p>
        </p:txBody>
      </p:sp>
    </p:spTree>
    <p:extLst>
      <p:ext uri="{BB962C8B-B14F-4D97-AF65-F5344CB8AC3E}">
        <p14:creationId xmlns:p14="http://schemas.microsoft.com/office/powerpoint/2010/main" val="195437309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861F3B-A0B9-40C4-8A65-6CC45709BE50}"/>
              </a:ext>
            </a:extLst>
          </p:cNvPr>
          <p:cNvSpPr>
            <a:spLocks noGrp="1"/>
          </p:cNvSpPr>
          <p:nvPr>
            <p:ph type="title"/>
          </p:nvPr>
        </p:nvSpPr>
        <p:spPr/>
        <p:txBody>
          <a:bodyPr/>
          <a:lstStyle/>
          <a:p>
            <a:r>
              <a:rPr lang="en-US" dirty="0" smtClean="0"/>
              <a:t>Budget</a:t>
            </a:r>
            <a:endParaRPr lang="en-US" dirty="0"/>
          </a:p>
        </p:txBody>
      </p:sp>
      <p:sp>
        <p:nvSpPr>
          <p:cNvPr id="4" name="Text Placeholder 3">
            <a:extLst>
              <a:ext uri="{FF2B5EF4-FFF2-40B4-BE49-F238E27FC236}">
                <a16:creationId xmlns="" xmlns:a16="http://schemas.microsoft.com/office/drawing/2014/main" id="{B5D9CEA1-2AE8-43C9-A8C2-1593FB1387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313313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2100118548"/>
              </p:ext>
            </p:extLst>
          </p:nvPr>
        </p:nvGraphicFramePr>
        <p:xfrm>
          <a:off x="2118166"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a:solidFill>
                            <a:srgbClr val="000000"/>
                          </a:solidFill>
                          <a:effectLst/>
                          <a:latin typeface="Times New Roman" charset="0"/>
                        </a:rPr>
                        <a:t>Interface Materials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$35.00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358873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2100118548"/>
              </p:ext>
            </p:extLst>
          </p:nvPr>
        </p:nvGraphicFramePr>
        <p:xfrm>
          <a:off x="2118166"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a:solidFill>
                            <a:srgbClr val="000000"/>
                          </a:solidFill>
                          <a:effectLst/>
                          <a:latin typeface="Times New Roman" charset="0"/>
                        </a:rPr>
                        <a:t>Interface Materials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$35.00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ight Arrow 1"/>
          <p:cNvSpPr/>
          <p:nvPr/>
        </p:nvSpPr>
        <p:spPr>
          <a:xfrm>
            <a:off x="1481559" y="101857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945309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2100118548"/>
              </p:ext>
            </p:extLst>
          </p:nvPr>
        </p:nvGraphicFramePr>
        <p:xfrm>
          <a:off x="2118166"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a:solidFill>
                            <a:srgbClr val="000000"/>
                          </a:solidFill>
                          <a:effectLst/>
                          <a:latin typeface="Times New Roman" charset="0"/>
                        </a:rPr>
                        <a:t>Interface Materials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$35.00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ight Arrow 1"/>
          <p:cNvSpPr/>
          <p:nvPr/>
        </p:nvSpPr>
        <p:spPr>
          <a:xfrm>
            <a:off x="1481559" y="101857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Right Arrow 3"/>
          <p:cNvSpPr/>
          <p:nvPr/>
        </p:nvSpPr>
        <p:spPr>
          <a:xfrm>
            <a:off x="1481559" y="411094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33634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1391544851"/>
              </p:ext>
            </p:extLst>
          </p:nvPr>
        </p:nvGraphicFramePr>
        <p:xfrm>
          <a:off x="2118166"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a:solidFill>
                            <a:srgbClr val="000000"/>
                          </a:solidFill>
                          <a:effectLst/>
                          <a:latin typeface="Times New Roman" charset="0"/>
                        </a:rPr>
                        <a:t>Interface Materials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$35.00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ight Arrow 1"/>
          <p:cNvSpPr/>
          <p:nvPr/>
        </p:nvSpPr>
        <p:spPr>
          <a:xfrm>
            <a:off x="1481559" y="101857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Right Arrow 3"/>
          <p:cNvSpPr/>
          <p:nvPr/>
        </p:nvSpPr>
        <p:spPr>
          <a:xfrm>
            <a:off x="1481559" y="411094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Donut 2"/>
          <p:cNvSpPr/>
          <p:nvPr/>
        </p:nvSpPr>
        <p:spPr>
          <a:xfrm>
            <a:off x="2280213" y="1527859"/>
            <a:ext cx="1932972" cy="544010"/>
          </a:xfrm>
          <a:prstGeom prst="donut">
            <a:avLst>
              <a:gd name="adj" fmla="val 1009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8042603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1391544851"/>
              </p:ext>
            </p:extLst>
          </p:nvPr>
        </p:nvGraphicFramePr>
        <p:xfrm>
          <a:off x="2118166"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a:solidFill>
                            <a:srgbClr val="000000"/>
                          </a:solidFill>
                          <a:effectLst/>
                          <a:latin typeface="Times New Roman" charset="0"/>
                        </a:rPr>
                        <a:t>Interface Materials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$35.00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ight Arrow 1"/>
          <p:cNvSpPr/>
          <p:nvPr/>
        </p:nvSpPr>
        <p:spPr>
          <a:xfrm>
            <a:off x="1481559" y="101857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Right Arrow 3"/>
          <p:cNvSpPr/>
          <p:nvPr/>
        </p:nvSpPr>
        <p:spPr>
          <a:xfrm>
            <a:off x="1481559" y="411094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Donut 2"/>
          <p:cNvSpPr/>
          <p:nvPr/>
        </p:nvSpPr>
        <p:spPr>
          <a:xfrm>
            <a:off x="2280213" y="1527859"/>
            <a:ext cx="1932972" cy="544010"/>
          </a:xfrm>
          <a:prstGeom prst="donut">
            <a:avLst>
              <a:gd name="adj" fmla="val 1009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2280213" y="3154923"/>
            <a:ext cx="1932972" cy="544010"/>
          </a:xfrm>
          <a:prstGeom prst="donut">
            <a:avLst>
              <a:gd name="adj" fmla="val 1009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083543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27C5DD-C458-48B6-A896-9F3CEC79ED17}"/>
              </a:ext>
            </a:extLst>
          </p:cNvPr>
          <p:cNvSpPr>
            <a:spLocks noGrp="1"/>
          </p:cNvSpPr>
          <p:nvPr>
            <p:ph type="title"/>
          </p:nvPr>
        </p:nvSpPr>
        <p:spPr/>
        <p:txBody>
          <a:bodyPr/>
          <a:lstStyle/>
          <a:p>
            <a:r>
              <a:rPr lang="en-US" dirty="0"/>
              <a:t>Our Project aims to: </a:t>
            </a:r>
          </a:p>
        </p:txBody>
      </p:sp>
      <p:sp>
        <p:nvSpPr>
          <p:cNvPr id="3" name="Content Placeholder 2">
            <a:extLst>
              <a:ext uri="{FF2B5EF4-FFF2-40B4-BE49-F238E27FC236}">
                <a16:creationId xmlns="" xmlns:a16="http://schemas.microsoft.com/office/drawing/2014/main" id="{66F95188-34E5-4D9C-844B-FE05751B581F}"/>
              </a:ext>
            </a:extLst>
          </p:cNvPr>
          <p:cNvSpPr>
            <a:spLocks noGrp="1"/>
          </p:cNvSpPr>
          <p:nvPr>
            <p:ph idx="1"/>
          </p:nvPr>
        </p:nvSpPr>
        <p:spPr>
          <a:xfrm>
            <a:off x="1371600" y="1613647"/>
            <a:ext cx="9601200" cy="3581400"/>
          </a:xfrm>
        </p:spPr>
        <p:txBody>
          <a:bodyPr>
            <a:normAutofit/>
          </a:bodyPr>
          <a:lstStyle/>
          <a:p>
            <a:r>
              <a:rPr lang="en-US" sz="2400" dirty="0"/>
              <a:t>develop a mobilization device for technology-dependent children who are confined to bed rest due to complex surgeries, severe illness, or physical or neurological disabilities</a:t>
            </a:r>
          </a:p>
          <a:p>
            <a:r>
              <a:rPr lang="en-US" sz="2400" dirty="0"/>
              <a:t>Provide both a mechanical device that enables technology-dependent children to mobilize and an interface that converts their physical force into a display </a:t>
            </a:r>
          </a:p>
        </p:txBody>
      </p:sp>
    </p:spTree>
    <p:extLst>
      <p:ext uri="{BB962C8B-B14F-4D97-AF65-F5344CB8AC3E}">
        <p14:creationId xmlns:p14="http://schemas.microsoft.com/office/powerpoint/2010/main" val="135340346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1391544851"/>
              </p:ext>
            </p:extLst>
          </p:nvPr>
        </p:nvGraphicFramePr>
        <p:xfrm>
          <a:off x="2118166"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a:solidFill>
                            <a:srgbClr val="000000"/>
                          </a:solidFill>
                          <a:effectLst/>
                          <a:latin typeface="Times New Roman" charset="0"/>
                        </a:rPr>
                        <a:t>Interface Materials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ight Arrow 1"/>
          <p:cNvSpPr/>
          <p:nvPr/>
        </p:nvSpPr>
        <p:spPr>
          <a:xfrm>
            <a:off x="1481559" y="101857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Right Arrow 3"/>
          <p:cNvSpPr/>
          <p:nvPr/>
        </p:nvSpPr>
        <p:spPr>
          <a:xfrm>
            <a:off x="1481559" y="4110942"/>
            <a:ext cx="486136" cy="2893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Donut 2"/>
          <p:cNvSpPr/>
          <p:nvPr/>
        </p:nvSpPr>
        <p:spPr>
          <a:xfrm>
            <a:off x="2280213" y="1527859"/>
            <a:ext cx="1932972" cy="544010"/>
          </a:xfrm>
          <a:prstGeom prst="donut">
            <a:avLst>
              <a:gd name="adj" fmla="val 1009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2280213" y="3154923"/>
            <a:ext cx="1932972" cy="544010"/>
          </a:xfrm>
          <a:prstGeom prst="donut">
            <a:avLst>
              <a:gd name="adj" fmla="val 1009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2280213" y="4544707"/>
            <a:ext cx="1932972" cy="544010"/>
          </a:xfrm>
          <a:prstGeom prst="donut">
            <a:avLst>
              <a:gd name="adj" fmla="val 10093"/>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779267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noGrp="1"/>
          </p:cNvGraphicFramePr>
          <p:nvPr>
            <p:ph idx="1"/>
            <p:extLst>
              <p:ext uri="{D42A27DB-BD31-4B8C-83A1-F6EECF244321}">
                <p14:modId xmlns:p14="http://schemas.microsoft.com/office/powerpoint/2010/main" val="173413036"/>
              </p:ext>
            </p:extLst>
          </p:nvPr>
        </p:nvGraphicFramePr>
        <p:xfrm>
          <a:off x="902825" y="146136"/>
          <a:ext cx="8634716" cy="6561583"/>
        </p:xfrm>
        <a:graphic>
          <a:graphicData uri="http://schemas.openxmlformats.org/drawingml/2006/table">
            <a:tbl>
              <a:tblPr/>
              <a:tblGrid>
                <a:gridCol w="2158679"/>
                <a:gridCol w="2158679"/>
                <a:gridCol w="2158679"/>
                <a:gridCol w="2158679"/>
              </a:tblGrid>
              <a:tr h="731288">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Quantity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Cost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Source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Mechanical Device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a:effectLst/>
                        </a:rPr>
                        <a:t/>
                      </a:r>
                      <a:br>
                        <a:rPr lang="en-US" sz="1800">
                          <a:effectLst/>
                        </a:rPr>
                      </a:b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ru-RU" sz="1800" b="0" i="0" u="none" strike="noStrike" dirty="0">
                          <a:solidFill>
                            <a:srgbClr val="000000"/>
                          </a:solidFill>
                          <a:effectLst/>
                          <a:latin typeface="Times New Roman" charset="0"/>
                        </a:rPr>
                        <a:t>1 </a:t>
                      </a:r>
                      <a:endParaRPr lang="ru-RU"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$21.00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699">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Wheels (for transporting articulating arm) </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4</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$22.00 (for all 4)</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Board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$27.00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Flywheel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$30.00</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SearsParts Direct</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Friction Brake</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$16.00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88">
                <a:tc>
                  <a:txBody>
                    <a:bodyPr/>
                    <a:lstStyle/>
                    <a:p>
                      <a:pPr algn="ctr" rtl="0" fontAlgn="t">
                        <a:spcBef>
                          <a:spcPts val="0"/>
                        </a:spcBef>
                        <a:spcAft>
                          <a:spcPts val="0"/>
                        </a:spcAft>
                      </a:pPr>
                      <a:r>
                        <a:rPr lang="en-US" sz="1800" b="1" i="0" u="none" strike="noStrike" dirty="0">
                          <a:solidFill>
                            <a:srgbClr val="000000"/>
                          </a:solidFill>
                          <a:effectLst/>
                          <a:latin typeface="Times New Roman" charset="0"/>
                        </a:rPr>
                        <a:t>Interface Materials</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800" dirty="0">
                          <a:effectLst/>
                        </a:rPr>
                        <a:t/>
                      </a:r>
                      <a:br>
                        <a:rPr lang="en-US" sz="1800" dirty="0">
                          <a:effectLst/>
                        </a:rPr>
                      </a:b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Computer Monitor</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$60.00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Ebay</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Arduino</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1</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Raspberry Pi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39">
                <a:tc>
                  <a:txBody>
                    <a:bodyPr/>
                    <a:lstStyle/>
                    <a:p>
                      <a:pPr algn="ctr" rtl="0" fontAlgn="t">
                        <a:spcBef>
                          <a:spcPts val="0"/>
                        </a:spcBef>
                        <a:spcAft>
                          <a:spcPts val="0"/>
                        </a:spcAft>
                      </a:pPr>
                      <a:r>
                        <a:rPr lang="en-US" sz="1800" b="0" i="0" u="none" strike="noStrike">
                          <a:solidFill>
                            <a:srgbClr val="000000"/>
                          </a:solidFill>
                          <a:effectLst/>
                          <a:latin typeface="Times New Roman" charset="0"/>
                        </a:rPr>
                        <a:t>Force sensors</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is-IS" sz="1800" b="0" i="0" u="none" strike="noStrike">
                          <a:solidFill>
                            <a:srgbClr val="000000"/>
                          </a:solidFill>
                          <a:effectLst/>
                          <a:latin typeface="Times New Roman" charset="0"/>
                        </a:rPr>
                        <a:t>2</a:t>
                      </a:r>
                      <a:endParaRPr lang="is-I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$21.00 (for both)</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err="1">
                          <a:solidFill>
                            <a:srgbClr val="000000"/>
                          </a:solidFill>
                          <a:effectLst/>
                          <a:latin typeface="Times New Roman" charset="0"/>
                        </a:rPr>
                        <a:t>Sparkfun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619">
                <a:tc>
                  <a:txBody>
                    <a:bodyPr/>
                    <a:lstStyle/>
                    <a:p>
                      <a:pPr algn="ctr" rtl="0" fontAlgn="t">
                        <a:spcBef>
                          <a:spcPts val="0"/>
                        </a:spcBef>
                        <a:spcAft>
                          <a:spcPts val="0"/>
                        </a:spcAft>
                      </a:pPr>
                      <a:r>
                        <a:rPr lang="en-US" sz="1800" b="0" i="0" u="none" strike="noStrike">
                          <a:solidFill>
                            <a:srgbClr val="000000"/>
                          </a:solidFill>
                          <a:effectLst/>
                          <a:latin typeface="Times New Roman" charset="0"/>
                        </a:rPr>
                        <a:t>Stand (for computer monitor) </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Times New Roman" charset="0"/>
                        </a:rPr>
                        <a:t>1</a:t>
                      </a:r>
                      <a:endParaRPr lang="en-US" sz="180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$35.00</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Times New Roman" charset="0"/>
                        </a:rPr>
                        <a:t>Amazon</a:t>
                      </a:r>
                      <a:endParaRPr lang="en-US" sz="1800" dirty="0">
                        <a:effectLst/>
                      </a:endParaRPr>
                    </a:p>
                  </a:txBody>
                  <a:tcPr marL="40078" marR="40078" marT="40078" marB="4007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ight Brace 4"/>
          <p:cNvSpPr/>
          <p:nvPr/>
        </p:nvSpPr>
        <p:spPr>
          <a:xfrm>
            <a:off x="9751672" y="146136"/>
            <a:ext cx="856526" cy="6561584"/>
          </a:xfrm>
          <a:prstGeom prst="rightBrace">
            <a:avLst>
              <a:gd name="adj1" fmla="val 16441"/>
              <a:gd name="adj2" fmla="val 50529"/>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7" name="TextBox 6"/>
          <p:cNvSpPr txBox="1"/>
          <p:nvPr/>
        </p:nvSpPr>
        <p:spPr>
          <a:xfrm>
            <a:off x="10608198" y="2642098"/>
            <a:ext cx="1510497" cy="1569660"/>
          </a:xfrm>
          <a:prstGeom prst="rect">
            <a:avLst/>
          </a:prstGeom>
          <a:noFill/>
        </p:spPr>
        <p:txBody>
          <a:bodyPr wrap="square" rtlCol="0">
            <a:spAutoFit/>
          </a:bodyPr>
          <a:lstStyle/>
          <a:p>
            <a:pPr algn="ctr"/>
            <a:r>
              <a:rPr lang="en-US" sz="2400" b="1" dirty="0" smtClean="0">
                <a:solidFill>
                  <a:schemeClr val="accent4"/>
                </a:solidFill>
              </a:rPr>
              <a:t>Less than original budget of  $300</a:t>
            </a:r>
            <a:endParaRPr lang="en-US" sz="2400" b="1" dirty="0">
              <a:solidFill>
                <a:schemeClr val="accent4"/>
              </a:solidFill>
            </a:endParaRPr>
          </a:p>
        </p:txBody>
      </p:sp>
    </p:spTree>
    <p:extLst>
      <p:ext uri="{BB962C8B-B14F-4D97-AF65-F5344CB8AC3E}">
        <p14:creationId xmlns:p14="http://schemas.microsoft.com/office/powerpoint/2010/main" val="107797723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2CB33F-FAF2-443C-8C32-6FD74EED0C07}"/>
              </a:ext>
            </a:extLst>
          </p:cNvPr>
          <p:cNvSpPr>
            <a:spLocks noGrp="1"/>
          </p:cNvSpPr>
          <p:nvPr>
            <p:ph type="title"/>
          </p:nvPr>
        </p:nvSpPr>
        <p:spPr/>
        <p:txBody>
          <a:bodyPr/>
          <a:lstStyle/>
          <a:p>
            <a:r>
              <a:rPr lang="en-US" dirty="0"/>
              <a:t>Sources</a:t>
            </a:r>
          </a:p>
        </p:txBody>
      </p:sp>
      <p:sp>
        <p:nvSpPr>
          <p:cNvPr id="5" name="Rectangle 4"/>
          <p:cNvSpPr/>
          <p:nvPr/>
        </p:nvSpPr>
        <p:spPr>
          <a:xfrm>
            <a:off x="1389529" y="1411609"/>
            <a:ext cx="10100236" cy="4247317"/>
          </a:xfrm>
          <a:prstGeom prst="rect">
            <a:avLst/>
          </a:prstGeom>
        </p:spPr>
        <p:txBody>
          <a:bodyPr wrap="square">
            <a:spAutoFit/>
          </a:bodyPr>
          <a:lstStyle/>
          <a:p>
            <a:pPr marL="285750" indent="-285750">
              <a:buFont typeface="Arial"/>
              <a:buChar char="•"/>
            </a:pPr>
            <a:r>
              <a:rPr lang="en-US" dirty="0" err="1"/>
              <a:t>Augustsson</a:t>
            </a:r>
            <a:r>
              <a:rPr lang="en-US" dirty="0"/>
              <a:t>, </a:t>
            </a:r>
            <a:r>
              <a:rPr lang="en-US" dirty="0" err="1"/>
              <a:t>Jesper</a:t>
            </a:r>
            <a:r>
              <a:rPr lang="en-US" dirty="0"/>
              <a:t>, et al. "Effect of pre-exhaustion exercise on lower-extremity muscle 			activation during a leg press exercise." The Journal of Strength &amp; Conditioning 			Research: 17.2 (2003): 411-416.</a:t>
            </a:r>
          </a:p>
          <a:p>
            <a:pPr marL="285750" indent="-285750">
              <a:buFont typeface="Arial"/>
              <a:buChar char="•"/>
            </a:pPr>
            <a:r>
              <a:rPr lang="en-US" dirty="0" err="1"/>
              <a:t>DeltaFlo</a:t>
            </a:r>
            <a:r>
              <a:rPr lang="en-US" dirty="0"/>
              <a:t> </a:t>
            </a:r>
            <a:r>
              <a:rPr lang="en-US" dirty="0" err="1"/>
              <a:t>Instructables</a:t>
            </a:r>
            <a:r>
              <a:rPr lang="en-US" dirty="0"/>
              <a:t>. “</a:t>
            </a:r>
            <a:r>
              <a:rPr lang="en-US" dirty="0" err="1"/>
              <a:t>Arduino</a:t>
            </a:r>
            <a:r>
              <a:rPr lang="en-US" dirty="0"/>
              <a:t> Laser Show With Real </a:t>
            </a:r>
            <a:r>
              <a:rPr lang="en-US" dirty="0" err="1"/>
              <a:t>Galvos</a:t>
            </a:r>
            <a:r>
              <a:rPr lang="en-US" dirty="0"/>
              <a:t>.” </a:t>
            </a:r>
            <a:r>
              <a:rPr lang="en-US" dirty="0" err="1"/>
              <a:t>Instructables.com</a:t>
            </a:r>
            <a:r>
              <a:rPr lang="en-US" dirty="0"/>
              <a:t>, 			</a:t>
            </a:r>
            <a:r>
              <a:rPr lang="en-US" dirty="0" err="1"/>
              <a:t>Instructables</a:t>
            </a:r>
            <a:r>
              <a:rPr lang="en-US" dirty="0"/>
              <a:t>, 24 Sept. 2017.</a:t>
            </a:r>
          </a:p>
          <a:p>
            <a:pPr marL="285750" indent="-285750">
              <a:buFont typeface="Arial"/>
              <a:buChar char="•"/>
            </a:pPr>
            <a:r>
              <a:rPr lang="en-US" dirty="0"/>
              <a:t> Field-Ridley, Aida, et al. “ICU-Acquired Weakness Is Associated With Differences in Clinical 	</a:t>
            </a:r>
            <a:r>
              <a:rPr lang="en-US" dirty="0" smtClean="0"/>
              <a:t>Outcomes </a:t>
            </a:r>
            <a:r>
              <a:rPr lang="en-US" dirty="0"/>
              <a:t>in Critically Ill Children*.” Pediatric Critical Care Medicine, vol. 17, no. 1, </a:t>
            </a:r>
            <a:r>
              <a:rPr lang="en-US" dirty="0" smtClean="0"/>
              <a:t>2016</a:t>
            </a:r>
            <a:r>
              <a:rPr lang="en-US" dirty="0"/>
              <a:t>, pp. 53–57.</a:t>
            </a:r>
          </a:p>
          <a:p>
            <a:pPr marL="285750" indent="-285750">
              <a:buFont typeface="Arial"/>
              <a:buChar char="•"/>
            </a:pPr>
            <a:r>
              <a:rPr lang="en-US" dirty="0"/>
              <a:t>Lehman, Gregory J., et al. "Variations in muscle activation levels during traditional </a:t>
            </a:r>
            <a:r>
              <a:rPr lang="en-US" dirty="0" err="1"/>
              <a:t>latissimus</a:t>
            </a:r>
            <a:r>
              <a:rPr lang="en-US" dirty="0"/>
              <a:t> 		</a:t>
            </a:r>
            <a:r>
              <a:rPr lang="en-US" dirty="0" err="1"/>
              <a:t>dorsi</a:t>
            </a:r>
            <a:r>
              <a:rPr lang="en-US" dirty="0"/>
              <a:t> weight training exercises: An experimental study." Dynamic Medicine 3.1 (2004): 4.</a:t>
            </a:r>
          </a:p>
          <a:p>
            <a:pPr marL="285750" indent="-285750">
              <a:buFont typeface="Arial"/>
              <a:buChar char="•"/>
            </a:pPr>
            <a:r>
              <a:rPr lang="en-US" dirty="0"/>
              <a:t>Lull, Andrew P. "Exercise bicycle with mechanical flywheel brake." U.S. Patent No. 8,834,324. 		16 Sep. 2014.</a:t>
            </a:r>
          </a:p>
          <a:p>
            <a:pPr marL="285750" indent="-285750">
              <a:buFont typeface="Arial"/>
              <a:buChar char="•"/>
            </a:pPr>
            <a:r>
              <a:rPr lang="en-US" dirty="0" err="1"/>
              <a:t>Maresh</a:t>
            </a:r>
            <a:r>
              <a:rPr lang="en-US" dirty="0"/>
              <a:t>, Joseph D. "</a:t>
            </a:r>
            <a:r>
              <a:rPr lang="en-US" dirty="0" err="1"/>
              <a:t>Roto</a:t>
            </a:r>
            <a:r>
              <a:rPr lang="en-US" dirty="0"/>
              <a:t> stepper exercise machine." U.S. Patent No. 5,595,554. 21 Jan. 1997.</a:t>
            </a:r>
          </a:p>
          <a:p>
            <a:pPr marL="285750" indent="-285750">
              <a:buFont typeface="Arial"/>
              <a:buChar char="•"/>
            </a:pPr>
            <a:r>
              <a:rPr lang="en-US" dirty="0"/>
              <a:t>Mason, Betsy. “Virtual Reality Has a Motion Sickness Problem.” Science News, Society for 		Science and the Public, 8 Mar. 2017.</a:t>
            </a:r>
          </a:p>
        </p:txBody>
      </p:sp>
    </p:spTree>
    <p:extLst>
      <p:ext uri="{BB962C8B-B14F-4D97-AF65-F5344CB8AC3E}">
        <p14:creationId xmlns:p14="http://schemas.microsoft.com/office/powerpoint/2010/main" val="111391241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(cont’d.) </a:t>
            </a:r>
            <a:endParaRPr lang="en-US" dirty="0"/>
          </a:p>
        </p:txBody>
      </p:sp>
      <p:sp>
        <p:nvSpPr>
          <p:cNvPr id="4" name="Rectangle 3"/>
          <p:cNvSpPr/>
          <p:nvPr/>
        </p:nvSpPr>
        <p:spPr>
          <a:xfrm>
            <a:off x="1434353" y="1478257"/>
            <a:ext cx="9412941" cy="4524316"/>
          </a:xfrm>
          <a:prstGeom prst="rect">
            <a:avLst/>
          </a:prstGeom>
        </p:spPr>
        <p:txBody>
          <a:bodyPr wrap="square">
            <a:spAutoFit/>
          </a:bodyPr>
          <a:lstStyle/>
          <a:p>
            <a:pPr marL="285750" indent="-285750">
              <a:buFont typeface="Arial"/>
              <a:buChar char="•"/>
            </a:pPr>
            <a:r>
              <a:rPr lang="en-US" dirty="0" err="1"/>
              <a:t>Petrucci</a:t>
            </a:r>
            <a:r>
              <a:rPr lang="en-US" dirty="0"/>
              <a:t>, N. “Exposure of the Critically Ill Patient to Extremely Low-Frequency Electromagnetic Fields in the Intensive Care Environment.” Intensive Care Medicine, vol. 25, no. 8, 1999, pp. 847–851., doi:10.1007/s001340050963.</a:t>
            </a:r>
          </a:p>
          <a:p>
            <a:pPr marL="285750" indent="-285750">
              <a:buFont typeface="Arial"/>
              <a:buChar char="•"/>
            </a:pPr>
            <a:r>
              <a:rPr lang="en-US" dirty="0"/>
              <a:t>Redfield, Rob, and M. L. Hull. "Prediction of pedal forces in bicycling using optimization 		methods." Journal of biomechanics 19.7 (1986): 523-540.</a:t>
            </a:r>
          </a:p>
          <a:p>
            <a:pPr marL="285750" indent="-285750">
              <a:buFont typeface="Arial"/>
              <a:buChar char="•"/>
            </a:pPr>
            <a:r>
              <a:rPr lang="en-US" dirty="0"/>
              <a:t>Santos, </a:t>
            </a:r>
            <a:r>
              <a:rPr lang="en-US" dirty="0" err="1"/>
              <a:t>Gilmar</a:t>
            </a:r>
            <a:r>
              <a:rPr lang="en-US" dirty="0"/>
              <a:t> M., et al. "Mechanical evaluation of the resistance of elastic bands." Brazilian 		Journal of Physical Therapy 13.6 (2009): 521-526.</a:t>
            </a:r>
          </a:p>
          <a:p>
            <a:pPr marL="285750" indent="-285750">
              <a:buFont typeface="Arial"/>
              <a:buChar char="•"/>
            </a:pPr>
            <a:r>
              <a:rPr lang="en-US" dirty="0"/>
              <a:t>Silva, Anderson. “Create Your Own Musical Light Show with Raspberry Pi.” </a:t>
            </a:r>
            <a:r>
              <a:rPr lang="en-US" dirty="0" err="1"/>
              <a:t>Opensource.com</a:t>
            </a:r>
            <a:r>
              <a:rPr lang="en-US" dirty="0"/>
              <a:t>, 		Red Hat, 19 Mar. 2015.</a:t>
            </a:r>
          </a:p>
          <a:p>
            <a:pPr marL="285750" indent="-285750">
              <a:buFont typeface="Arial"/>
              <a:buChar char="•"/>
            </a:pPr>
            <a:r>
              <a:rPr lang="en-US" dirty="0"/>
              <a:t>Taito, </a:t>
            </a:r>
            <a:r>
              <a:rPr lang="en-US" dirty="0" err="1"/>
              <a:t>Shunsuke</a:t>
            </a:r>
            <a:r>
              <a:rPr lang="en-US" dirty="0"/>
              <a:t>, et al. “Early Mobilization of Mechanically Ventilated Patients in the Intensive 		Care </a:t>
            </a:r>
            <a:r>
              <a:rPr lang="en-US" dirty="0" err="1"/>
              <a:t>Unit.”Journal</a:t>
            </a:r>
            <a:r>
              <a:rPr lang="en-US" dirty="0"/>
              <a:t> of Intensive Care, vol. 4, no. 1, 2016.</a:t>
            </a:r>
          </a:p>
          <a:p>
            <a:pPr marL="285750" indent="-285750">
              <a:buFont typeface="Arial"/>
              <a:buChar char="•"/>
            </a:pPr>
            <a:r>
              <a:rPr lang="en-US" dirty="0"/>
              <a:t>Wang, K.-W. K. and Barnard, A. (2004), Technology-dependent children and their families: a 		review. Journal of Advanced Nursing, 45: 36 - 46.</a:t>
            </a:r>
          </a:p>
          <a:p>
            <a:pPr marL="285750" indent="-285750">
              <a:buFont typeface="Arial"/>
              <a:buChar char="•"/>
            </a:pPr>
            <a:r>
              <a:rPr lang="en-US" dirty="0"/>
              <a:t>Worrell, Teddy W., Elizabeth Crisp, and Christopher </a:t>
            </a:r>
            <a:r>
              <a:rPr lang="en-US" dirty="0" err="1"/>
              <a:t>LaRosa</a:t>
            </a:r>
            <a:r>
              <a:rPr lang="en-US" dirty="0"/>
              <a:t>. "</a:t>
            </a:r>
            <a:r>
              <a:rPr lang="en-US" dirty="0" err="1"/>
              <a:t>Electromyographic</a:t>
            </a:r>
            <a:r>
              <a:rPr lang="en-US" dirty="0"/>
              <a:t> reliability and 		analysis of selected lower extremity muscles during lateral step-up conditions." Journal 		of athletic training 33.2 (1998): 156.</a:t>
            </a:r>
          </a:p>
        </p:txBody>
      </p:sp>
    </p:spTree>
    <p:extLst>
      <p:ext uri="{BB962C8B-B14F-4D97-AF65-F5344CB8AC3E}">
        <p14:creationId xmlns:p14="http://schemas.microsoft.com/office/powerpoint/2010/main" val="378859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 </a:t>
            </a:r>
            <a:endParaRPr lang="en-US" dirty="0"/>
          </a:p>
        </p:txBody>
      </p:sp>
    </p:spTree>
    <p:extLst>
      <p:ext uri="{BB962C8B-B14F-4D97-AF65-F5344CB8AC3E}">
        <p14:creationId xmlns:p14="http://schemas.microsoft.com/office/powerpoint/2010/main" val="70210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E0AC8B-04B8-4C23-8125-91A7B543F7A5}"/>
              </a:ext>
            </a:extLst>
          </p:cNvPr>
          <p:cNvSpPr>
            <a:spLocks noGrp="1"/>
          </p:cNvSpPr>
          <p:nvPr>
            <p:ph type="title"/>
          </p:nvPr>
        </p:nvSpPr>
        <p:spPr/>
        <p:txBody>
          <a:bodyPr/>
          <a:lstStyle/>
          <a:p>
            <a:r>
              <a:rPr lang="en-US" dirty="0"/>
              <a:t>Mobilization in Recovery</a:t>
            </a:r>
          </a:p>
        </p:txBody>
      </p:sp>
      <p:sp>
        <p:nvSpPr>
          <p:cNvPr id="5" name="Content Placeholder 4">
            <a:extLst>
              <a:ext uri="{FF2B5EF4-FFF2-40B4-BE49-F238E27FC236}">
                <a16:creationId xmlns="" xmlns:a16="http://schemas.microsoft.com/office/drawing/2014/main" id="{B14717D8-ABC5-455B-84BE-7D88EA6D20CC}"/>
              </a:ext>
            </a:extLst>
          </p:cNvPr>
          <p:cNvSpPr>
            <a:spLocks noGrp="1"/>
          </p:cNvSpPr>
          <p:nvPr>
            <p:ph idx="1"/>
          </p:nvPr>
        </p:nvSpPr>
        <p:spPr>
          <a:xfrm>
            <a:off x="1371600" y="1628588"/>
            <a:ext cx="9601200" cy="3581400"/>
          </a:xfrm>
        </p:spPr>
        <p:txBody>
          <a:bodyPr>
            <a:normAutofit/>
          </a:bodyPr>
          <a:lstStyle/>
          <a:p>
            <a:r>
              <a:rPr lang="en-US" sz="2400" dirty="0"/>
              <a:t>Mobilization decreases risk of ICU-Acquired Weakness</a:t>
            </a:r>
          </a:p>
          <a:p>
            <a:r>
              <a:rPr lang="en-US" sz="2400" dirty="0"/>
              <a:t> ICU-Acquired Weakness is associated with: </a:t>
            </a:r>
          </a:p>
          <a:p>
            <a:pPr lvl="1"/>
            <a:r>
              <a:rPr lang="en-US" sz="2400" dirty="0"/>
              <a:t>Longer ICU length of stay</a:t>
            </a:r>
          </a:p>
          <a:p>
            <a:pPr lvl="1"/>
            <a:r>
              <a:rPr lang="en-US" sz="2400" dirty="0"/>
              <a:t>More mechanical ventilation days </a:t>
            </a:r>
          </a:p>
          <a:p>
            <a:pPr lvl="1"/>
            <a:r>
              <a:rPr lang="en-US" sz="2400" dirty="0"/>
              <a:t>Poor discharge position </a:t>
            </a:r>
          </a:p>
          <a:p>
            <a:endParaRPr lang="en-US" sz="2400" dirty="0"/>
          </a:p>
        </p:txBody>
      </p:sp>
      <p:sp>
        <p:nvSpPr>
          <p:cNvPr id="3" name="Footer Placeholder 2">
            <a:extLst>
              <a:ext uri="{FF2B5EF4-FFF2-40B4-BE49-F238E27FC236}">
                <a16:creationId xmlns="" xmlns:a16="http://schemas.microsoft.com/office/drawing/2014/main" id="{FF742517-062C-4AE8-8471-17557C2C3E32}"/>
              </a:ext>
            </a:extLst>
          </p:cNvPr>
          <p:cNvSpPr>
            <a:spLocks noGrp="1"/>
          </p:cNvSpPr>
          <p:nvPr>
            <p:ph type="ftr" sz="quarter" idx="11"/>
          </p:nvPr>
        </p:nvSpPr>
        <p:spPr/>
        <p:txBody>
          <a:bodyPr/>
          <a:lstStyle/>
          <a:p>
            <a:r>
              <a:rPr lang="en-US" dirty="0" smtClean="0"/>
              <a:t>Field-Ridley, et. al</a:t>
            </a:r>
            <a:endParaRPr lang="en-US" dirty="0"/>
          </a:p>
        </p:txBody>
      </p:sp>
    </p:spTree>
    <p:extLst>
      <p:ext uri="{BB962C8B-B14F-4D97-AF65-F5344CB8AC3E}">
        <p14:creationId xmlns:p14="http://schemas.microsoft.com/office/powerpoint/2010/main" val="13844562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4DB6E5-186E-46CC-A683-A6E433C18346}"/>
              </a:ext>
            </a:extLst>
          </p:cNvPr>
          <p:cNvSpPr>
            <a:spLocks noGrp="1"/>
          </p:cNvSpPr>
          <p:nvPr>
            <p:ph type="title"/>
          </p:nvPr>
        </p:nvSpPr>
        <p:spPr/>
        <p:txBody>
          <a:bodyPr/>
          <a:lstStyle/>
          <a:p>
            <a:r>
              <a:rPr lang="en-US" dirty="0"/>
              <a:t>Revisions</a:t>
            </a:r>
          </a:p>
        </p:txBody>
      </p:sp>
      <p:sp>
        <p:nvSpPr>
          <p:cNvPr id="4" name="Text Placeholder 3">
            <a:extLst>
              <a:ext uri="{FF2B5EF4-FFF2-40B4-BE49-F238E27FC236}">
                <a16:creationId xmlns="" xmlns:a16="http://schemas.microsoft.com/office/drawing/2014/main" id="{C43E6CEC-373C-4AA0-986E-261E741C8A1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672792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A1D5B1-1645-4D84-A0F4-21A904F53525}"/>
              </a:ext>
            </a:extLst>
          </p:cNvPr>
          <p:cNvSpPr>
            <a:spLocks noGrp="1"/>
          </p:cNvSpPr>
          <p:nvPr>
            <p:ph type="title"/>
          </p:nvPr>
        </p:nvSpPr>
        <p:spPr>
          <a:xfrm>
            <a:off x="1371600" y="655918"/>
            <a:ext cx="9601200" cy="1485900"/>
          </a:xfrm>
        </p:spPr>
        <p:txBody>
          <a:bodyPr/>
          <a:lstStyle/>
          <a:p>
            <a:pPr lvl="0"/>
            <a:r>
              <a:rPr lang="en-US" dirty="0"/>
              <a:t>Changes From Preliminary Report</a:t>
            </a:r>
          </a:p>
        </p:txBody>
      </p:sp>
      <p:sp>
        <p:nvSpPr>
          <p:cNvPr id="3" name="Content Placeholder 2">
            <a:extLst>
              <a:ext uri="{FF2B5EF4-FFF2-40B4-BE49-F238E27FC236}">
                <a16:creationId xmlns="" xmlns:a16="http://schemas.microsoft.com/office/drawing/2014/main" id="{5C73D2D5-7406-4D75-A743-5152E1F04477}"/>
              </a:ext>
            </a:extLst>
          </p:cNvPr>
          <p:cNvSpPr>
            <a:spLocks noGrp="1"/>
          </p:cNvSpPr>
          <p:nvPr>
            <p:ph idx="1"/>
          </p:nvPr>
        </p:nvSpPr>
        <p:spPr>
          <a:xfrm>
            <a:off x="1371600" y="1703295"/>
            <a:ext cx="9601200" cy="3581400"/>
          </a:xfrm>
        </p:spPr>
        <p:txBody>
          <a:bodyPr>
            <a:noAutofit/>
          </a:bodyPr>
          <a:lstStyle/>
          <a:p>
            <a:r>
              <a:rPr lang="en-US" sz="2400" baseline="0" dirty="0"/>
              <a:t>“Creating an engaging interface for patients” </a:t>
            </a:r>
          </a:p>
          <a:p>
            <a:pPr lvl="1"/>
            <a:r>
              <a:rPr lang="en-US" sz="2400" dirty="0"/>
              <a:t>We promised to engage any child, regardless of neurological or physical limitations </a:t>
            </a:r>
          </a:p>
          <a:p>
            <a:pPr lvl="1"/>
            <a:r>
              <a:rPr lang="en-US" sz="2400" baseline="0" dirty="0"/>
              <a:t>We </a:t>
            </a:r>
            <a:r>
              <a:rPr lang="en-US" sz="2400" dirty="0"/>
              <a:t>now aim to convert physical input force into a display with the duration of each patient’s exercise recorded</a:t>
            </a:r>
            <a:endParaRPr lang="en-US" sz="2400" baseline="0" dirty="0"/>
          </a:p>
          <a:p>
            <a:r>
              <a:rPr lang="en-US" sz="2400" baseline="0" dirty="0"/>
              <a:t>Rehabilitation vs. Healing </a:t>
            </a:r>
          </a:p>
          <a:p>
            <a:pPr lvl="1"/>
            <a:r>
              <a:rPr lang="en-US" sz="2400" dirty="0"/>
              <a:t>Mobilization will not be aimed at rehabilitating technology-dependent children </a:t>
            </a:r>
          </a:p>
          <a:p>
            <a:pPr lvl="1"/>
            <a:r>
              <a:rPr lang="en-US" sz="2400" baseline="0" dirty="0"/>
              <a:t>Our ai</a:t>
            </a:r>
            <a:r>
              <a:rPr lang="en-US" sz="2400" dirty="0"/>
              <a:t>m is to increase anabolic state – promote a generalized state of healing</a:t>
            </a:r>
          </a:p>
        </p:txBody>
      </p:sp>
    </p:spTree>
    <p:extLst>
      <p:ext uri="{BB962C8B-B14F-4D97-AF65-F5344CB8AC3E}">
        <p14:creationId xmlns:p14="http://schemas.microsoft.com/office/powerpoint/2010/main" val="376199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722BB2-1472-4BCB-821A-889617C95662}"/>
              </a:ext>
            </a:extLst>
          </p:cNvPr>
          <p:cNvSpPr>
            <a:spLocks noGrp="1"/>
          </p:cNvSpPr>
          <p:nvPr>
            <p:ph type="title"/>
          </p:nvPr>
        </p:nvSpPr>
        <p:spPr/>
        <p:txBody>
          <a:bodyPr/>
          <a:lstStyle/>
          <a:p>
            <a:r>
              <a:rPr lang="en-US" dirty="0"/>
              <a:t>Project Scope</a:t>
            </a:r>
          </a:p>
        </p:txBody>
      </p:sp>
      <p:sp>
        <p:nvSpPr>
          <p:cNvPr id="3" name="Content Placeholder 2">
            <a:extLst>
              <a:ext uri="{FF2B5EF4-FFF2-40B4-BE49-F238E27FC236}">
                <a16:creationId xmlns="" xmlns:a16="http://schemas.microsoft.com/office/drawing/2014/main" id="{4F8E71E4-52FD-4E82-9AFC-FDD16669E256}"/>
              </a:ext>
            </a:extLst>
          </p:cNvPr>
          <p:cNvSpPr>
            <a:spLocks noGrp="1"/>
          </p:cNvSpPr>
          <p:nvPr>
            <p:ph idx="1"/>
          </p:nvPr>
        </p:nvSpPr>
        <p:spPr/>
        <p:txBody>
          <a:bodyPr/>
          <a:lstStyle/>
          <a:p>
            <a:pPr marL="0" indent="0">
              <a:lnSpc>
                <a:spcPct val="150000"/>
              </a:lnSpc>
              <a:buNone/>
            </a:pPr>
            <a:r>
              <a:rPr lang="en-US" dirty="0"/>
              <a:t>We propose to deliver a </a:t>
            </a:r>
            <a:r>
              <a:rPr lang="en-US" b="1" u="sng" dirty="0"/>
              <a:t>portable mechanical device </a:t>
            </a:r>
            <a:r>
              <a:rPr lang="en-US" dirty="0"/>
              <a:t>that converts a </a:t>
            </a:r>
            <a:r>
              <a:rPr lang="en-US" b="1" u="sng" dirty="0"/>
              <a:t>patient’s physical effort into an engaging display</a:t>
            </a:r>
            <a:r>
              <a:rPr lang="en-US" dirty="0"/>
              <a:t> for a </a:t>
            </a:r>
            <a:r>
              <a:rPr lang="en-US" b="1" u="sng" dirty="0"/>
              <a:t>technology-dependent child </a:t>
            </a:r>
            <a:r>
              <a:rPr lang="en-US" dirty="0"/>
              <a:t>and quantifiable data accessible to a clinician. It is essential that children are encouraged to complete the necessary exercises so that </a:t>
            </a:r>
            <a:r>
              <a:rPr lang="en-US" b="1" u="sng" dirty="0"/>
              <a:t>their documented progress is accurate</a:t>
            </a:r>
            <a:r>
              <a:rPr lang="en-US" dirty="0"/>
              <a:t>. We will deliver a prototype of the device, along with diagrams, user instructions, and other documentation appropriate for reproducing the product, to Dr. Allan Doctor by April 23, 2018. </a:t>
            </a:r>
          </a:p>
          <a:p>
            <a:pPr marL="0" indent="0">
              <a:lnSpc>
                <a:spcPct val="150000"/>
              </a:lnSpc>
              <a:buNone/>
            </a:pPr>
            <a:endParaRPr lang="en-US" dirty="0"/>
          </a:p>
        </p:txBody>
      </p:sp>
    </p:spTree>
    <p:extLst>
      <p:ext uri="{BB962C8B-B14F-4D97-AF65-F5344CB8AC3E}">
        <p14:creationId xmlns:p14="http://schemas.microsoft.com/office/powerpoint/2010/main" val="26002708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722BB2-1472-4BCB-821A-889617C95662}"/>
              </a:ext>
            </a:extLst>
          </p:cNvPr>
          <p:cNvSpPr>
            <a:spLocks noGrp="1"/>
          </p:cNvSpPr>
          <p:nvPr>
            <p:ph type="title"/>
          </p:nvPr>
        </p:nvSpPr>
        <p:spPr/>
        <p:txBody>
          <a:bodyPr/>
          <a:lstStyle/>
          <a:p>
            <a:r>
              <a:rPr lang="en-US" dirty="0"/>
              <a:t>Project Scope</a:t>
            </a:r>
          </a:p>
        </p:txBody>
      </p:sp>
      <p:sp>
        <p:nvSpPr>
          <p:cNvPr id="3" name="Content Placeholder 2">
            <a:extLst>
              <a:ext uri="{FF2B5EF4-FFF2-40B4-BE49-F238E27FC236}">
                <a16:creationId xmlns="" xmlns:a16="http://schemas.microsoft.com/office/drawing/2014/main" id="{4F8E71E4-52FD-4E82-9AFC-FDD16669E256}"/>
              </a:ext>
            </a:extLst>
          </p:cNvPr>
          <p:cNvSpPr>
            <a:spLocks noGrp="1"/>
          </p:cNvSpPr>
          <p:nvPr>
            <p:ph idx="1"/>
          </p:nvPr>
        </p:nvSpPr>
        <p:spPr/>
        <p:txBody>
          <a:bodyPr/>
          <a:lstStyle/>
          <a:p>
            <a:pPr marL="0" indent="0">
              <a:lnSpc>
                <a:spcPct val="150000"/>
              </a:lnSpc>
              <a:buNone/>
            </a:pPr>
            <a:r>
              <a:rPr lang="en-US" dirty="0"/>
              <a:t>We propose to deliver a </a:t>
            </a:r>
            <a:r>
              <a:rPr lang="en-US" b="1" u="sng" dirty="0"/>
              <a:t>portable mechanical device </a:t>
            </a:r>
            <a:r>
              <a:rPr lang="en-US" dirty="0"/>
              <a:t>that converts a </a:t>
            </a:r>
            <a:r>
              <a:rPr lang="en-US" b="1" u="sng" dirty="0"/>
              <a:t>patient’s physical effort into </a:t>
            </a:r>
            <a:r>
              <a:rPr lang="en-US" b="1" u="sng" dirty="0">
                <a:solidFill>
                  <a:schemeClr val="accent5"/>
                </a:solidFill>
              </a:rPr>
              <a:t>a display</a:t>
            </a:r>
            <a:r>
              <a:rPr lang="en-US" dirty="0"/>
              <a:t> for a </a:t>
            </a:r>
            <a:r>
              <a:rPr lang="en-US" b="1" u="sng" dirty="0"/>
              <a:t>technology-dependent child </a:t>
            </a:r>
            <a:r>
              <a:rPr lang="en-US" dirty="0"/>
              <a:t>and quantifiable data accessible to a clinician. It is essential that children are encouraged to complete the necessary exercises so that </a:t>
            </a:r>
            <a:r>
              <a:rPr lang="en-US" b="1" u="sng" dirty="0"/>
              <a:t>their documented progress is accurate</a:t>
            </a:r>
            <a:r>
              <a:rPr lang="en-US" dirty="0"/>
              <a:t>. We will deliver a prototype of the device, along with diagrams, user instructions, and other documentation appropriate for reproducing the product, to Dr. Allan Doctor by April 23, 2018. </a:t>
            </a:r>
          </a:p>
          <a:p>
            <a:pPr marL="0" indent="0">
              <a:lnSpc>
                <a:spcPct val="150000"/>
              </a:lnSpc>
              <a:buNone/>
            </a:pPr>
            <a:endParaRPr lang="en-US" dirty="0"/>
          </a:p>
        </p:txBody>
      </p:sp>
    </p:spTree>
    <p:extLst>
      <p:ext uri="{BB962C8B-B14F-4D97-AF65-F5344CB8AC3E}">
        <p14:creationId xmlns:p14="http://schemas.microsoft.com/office/powerpoint/2010/main" val="716221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4031</TotalTime>
  <Words>2556</Words>
  <Application>Microsoft Macintosh PowerPoint</Application>
  <PresentationFormat>Custom</PresentationFormat>
  <Paragraphs>646</Paragraphs>
  <Slides>44</Slides>
  <Notes>24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Crop</vt:lpstr>
      <vt:lpstr>Early Mobilization For Technology-Dependent Children</vt:lpstr>
      <vt:lpstr>Progress Report Outline</vt:lpstr>
      <vt:lpstr>Overview</vt:lpstr>
      <vt:lpstr>Our Project aims to: </vt:lpstr>
      <vt:lpstr>Mobilization in Recovery</vt:lpstr>
      <vt:lpstr>Revisions</vt:lpstr>
      <vt:lpstr>Changes From Preliminary Report</vt:lpstr>
      <vt:lpstr>Project Scope</vt:lpstr>
      <vt:lpstr>Project Scope</vt:lpstr>
      <vt:lpstr>Project Scope</vt:lpstr>
      <vt:lpstr>Design specifications</vt:lpstr>
      <vt:lpstr>Mechanical Component Design Specifications</vt:lpstr>
      <vt:lpstr>Interface Component Design Specifications</vt:lpstr>
      <vt:lpstr>Design Specifications Excluded from the Pugh Chart </vt:lpstr>
      <vt:lpstr>Design alternatives and Pugh analysis</vt:lpstr>
      <vt:lpstr>Mechanical Device Brainstorming</vt:lpstr>
      <vt:lpstr>PowerPoint Presentation</vt:lpstr>
      <vt:lpstr>PowerPoint Presentation</vt:lpstr>
      <vt:lpstr>PowerPoint Presentation</vt:lpstr>
      <vt:lpstr>PowerPoint Presentation</vt:lpstr>
      <vt:lpstr>PowerPoint Presentation</vt:lpstr>
      <vt:lpstr>Bicycle Machine</vt:lpstr>
      <vt:lpstr>Tilted Board Machine</vt:lpstr>
      <vt:lpstr>Interface Brainstorming</vt:lpstr>
      <vt:lpstr>PowerPoint Presentation</vt:lpstr>
      <vt:lpstr>PowerPoint Presentation</vt:lpstr>
      <vt:lpstr>PowerPoint Presentation</vt:lpstr>
      <vt:lpstr>Computer Monitor</vt:lpstr>
      <vt:lpstr>Musical Light Show</vt:lpstr>
      <vt:lpstr>Chosen Solution</vt:lpstr>
      <vt:lpstr>We aim to develop a solution with: </vt:lpstr>
      <vt:lpstr>Picking the Tilted Board over the Bicycle Machine </vt:lpstr>
      <vt:lpstr>Picking the Computer Monitor over the Musical Light Show </vt:lpstr>
      <vt:lpstr>Budget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Sources</vt:lpstr>
      <vt:lpstr>Sources (cont’d.)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Presentation</dc:title>
  <dc:creator>Chimezie Ileje</dc:creator>
  <cp:lastModifiedBy>Asa  Cook</cp:lastModifiedBy>
  <cp:revision>76</cp:revision>
  <dcterms:created xsi:type="dcterms:W3CDTF">2017-10-07T21:28:26Z</dcterms:created>
  <dcterms:modified xsi:type="dcterms:W3CDTF">2017-12-04T07:58:12Z</dcterms:modified>
</cp:coreProperties>
</file>