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5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81" r:id="rId6"/>
    <p:sldId id="282" r:id="rId7"/>
    <p:sldId id="283" r:id="rId8"/>
    <p:sldId id="261" r:id="rId9"/>
    <p:sldId id="262" r:id="rId10"/>
    <p:sldId id="293" r:id="rId11"/>
    <p:sldId id="294" r:id="rId12"/>
    <p:sldId id="295" r:id="rId13"/>
    <p:sldId id="263" r:id="rId14"/>
    <p:sldId id="264" r:id="rId15"/>
    <p:sldId id="287" r:id="rId16"/>
    <p:sldId id="288" r:id="rId17"/>
    <p:sldId id="289" r:id="rId18"/>
    <p:sldId id="290" r:id="rId19"/>
    <p:sldId id="291" r:id="rId20"/>
    <p:sldId id="292" r:id="rId21"/>
    <p:sldId id="265" r:id="rId22"/>
    <p:sldId id="266" r:id="rId23"/>
    <p:sldId id="269" r:id="rId24"/>
    <p:sldId id="267" r:id="rId25"/>
    <p:sldId id="268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78479" autoAdjust="0"/>
  </p:normalViewPr>
  <p:slideViewPr>
    <p:cSldViewPr snapToGrid="0">
      <p:cViewPr varScale="1">
        <p:scale>
          <a:sx n="57" d="100"/>
          <a:sy n="57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EC155-B0D5-44A1-8184-2F122F9B63B2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03C9D-E9F5-4893-86F9-DE35C1DE1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3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morning…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Dr. Doctor: St. Louis Children’s Hospital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Identified a need for an bedside exercise device for tech dependent children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7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0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7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66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Qualitative: simply met</a:t>
            </a:r>
          </a:p>
          <a:p>
            <a:r>
              <a:rPr lang="en-US" dirty="0"/>
              <a:t>Quantitative: Assigned a metric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1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sure we are recording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52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6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 pieces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Connecting Arm has 3 different settings (15 – 25 in) </a:t>
            </a:r>
            <a:r>
              <a:rPr lang="en-US" dirty="0">
                <a:sym typeface="Wingdings" panose="05000000000000000000" pitchFamily="2" charset="2"/>
              </a:rPr>
              <a:t> Adjustable Dimensions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Connected to the articulating arm  Portability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Product Dimensions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8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Exercise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79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67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Measures acceleration, angular velocity, and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3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6A7BD-480C-49F6-BF21-AD1032F70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89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0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34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16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Adjustable Resistance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Recording Specifications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Reporting Specifications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Setup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71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Cost of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summary we have all the separate components; and we now need to connect everything together!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9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Push pull mechanism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2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2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6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6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made several changes from our progress report to clarify…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4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Gradual but reasonable recovery; not instantaneous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39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Power, duration of activity, duration of rest, and total 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Split adjustable dimensions and resistance into two separate specifications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Dimensions: for different user sizes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Resistance: for different user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3C9D-E9F5-4893-86F9-DE35C1DE11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7382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8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9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59646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2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0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4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139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872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262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5DA1-E487-4637-B6E0-D016AA400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6" y="1994194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en-US" sz="5400" dirty="0" err="1"/>
              <a:t>Arkine</a:t>
            </a:r>
            <a:r>
              <a:rPr lang="en-US" sz="5400" dirty="0"/>
              <a:t>: A Bedside Exercise Device for Technology Dependent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380C2-83F8-4FA7-B194-A438EC8C3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642079"/>
            <a:ext cx="6831673" cy="1086237"/>
          </a:xfrm>
        </p:spPr>
        <p:txBody>
          <a:bodyPr/>
          <a:lstStyle/>
          <a:p>
            <a:pPr lvl="1"/>
            <a:r>
              <a:rPr lang="en-US" dirty="0"/>
              <a:t>Jeremiah Lorentz, </a:t>
            </a:r>
            <a:r>
              <a:rPr lang="en-US" dirty="0" err="1"/>
              <a:t>Chimezie</a:t>
            </a:r>
            <a:r>
              <a:rPr lang="en-US" dirty="0"/>
              <a:t> </a:t>
            </a:r>
            <a:r>
              <a:rPr lang="en-US" dirty="0" err="1"/>
              <a:t>Ileje</a:t>
            </a:r>
            <a:r>
              <a:rPr lang="en-US" dirty="0"/>
              <a:t>, Asa Cook</a:t>
            </a:r>
          </a:p>
          <a:p>
            <a:pPr lvl="1"/>
            <a:r>
              <a:rPr lang="en-US" dirty="0"/>
              <a:t>Client: Dr. Allan Doctor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7EA4-4366-46F0-8C10-94EEF186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8607-0F0B-41AE-9F38-104FD091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7644"/>
            <a:ext cx="9601200" cy="48911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Project Scope: 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Mobilize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“increase anabolic activity”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Design Specifications: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Recording Specifications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Adjustable Dimensions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Adjustable Resistance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Design Schedule: </a:t>
            </a: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No Change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Team Responsibilities: </a:t>
            </a: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No Change</a:t>
            </a:r>
          </a:p>
          <a:p>
            <a:pPr lvl="1"/>
            <a:endParaRPr lang="en-US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4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7EA4-4366-46F0-8C10-94EEF186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8607-0F0B-41AE-9F38-104FD091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7644"/>
            <a:ext cx="9601200" cy="48911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Project Scope: 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Mobilize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“increase anabolic activity”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Design Specifications: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Recording Specifications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Adjustable Dimensions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Adjustable Resistance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Design Schedule: </a:t>
            </a:r>
            <a:r>
              <a:rPr lang="en-US" sz="2600" i="1" dirty="0">
                <a:solidFill>
                  <a:schemeClr val="tx1"/>
                </a:solidFill>
              </a:rPr>
              <a:t>No Change</a:t>
            </a:r>
          </a:p>
          <a:p>
            <a:r>
              <a:rPr lang="en-US" sz="2800" dirty="0">
                <a:solidFill>
                  <a:schemeClr val="tx1"/>
                </a:solidFill>
              </a:rPr>
              <a:t>Team Responsibilities: </a:t>
            </a:r>
            <a:r>
              <a:rPr lang="en-US" sz="2600" i="1" dirty="0">
                <a:solidFill>
                  <a:schemeClr val="tx1"/>
                </a:solidFill>
              </a:rPr>
              <a:t>No Change</a:t>
            </a:r>
          </a:p>
          <a:p>
            <a:pPr lvl="1"/>
            <a:endParaRPr lang="en-US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7EA4-4366-46F0-8C10-94EEF186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8607-0F0B-41AE-9F38-104FD091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7644"/>
            <a:ext cx="9601200" cy="48911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Project Scope: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Mobilize </a:t>
            </a:r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  </a:t>
            </a:r>
            <a:r>
              <a:rPr lang="en-US" sz="2600" dirty="0">
                <a:solidFill>
                  <a:schemeClr val="tx1"/>
                </a:solidFill>
              </a:rPr>
              <a:t>“increase anabolic activity”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Design Specifications: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Recording Specifications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Adjustable Dimensions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Adjustable Resistance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Design Schedule: </a:t>
            </a:r>
            <a:r>
              <a:rPr lang="en-US" sz="2600" i="1" dirty="0">
                <a:solidFill>
                  <a:schemeClr val="tx1"/>
                </a:solidFill>
              </a:rPr>
              <a:t>No Change</a:t>
            </a:r>
          </a:p>
          <a:p>
            <a:r>
              <a:rPr lang="en-US" sz="2800" dirty="0">
                <a:solidFill>
                  <a:schemeClr val="tx1"/>
                </a:solidFill>
              </a:rPr>
              <a:t>Team Responsibilities: </a:t>
            </a:r>
            <a:r>
              <a:rPr lang="en-US" sz="2600" i="1" dirty="0">
                <a:solidFill>
                  <a:schemeClr val="tx1"/>
                </a:solidFill>
              </a:rPr>
              <a:t>No Change</a:t>
            </a:r>
          </a:p>
          <a:p>
            <a:pPr lvl="1"/>
            <a:endParaRPr lang="en-US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4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1EF6-41E4-4AD5-B07F-F7FAD141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Plan</a:t>
            </a:r>
          </a:p>
        </p:txBody>
      </p:sp>
    </p:spTree>
    <p:extLst>
      <p:ext uri="{BB962C8B-B14F-4D97-AF65-F5344CB8AC3E}">
        <p14:creationId xmlns:p14="http://schemas.microsoft.com/office/powerpoint/2010/main" val="413586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7160A-8E8C-40E4-B55E-F69313142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578644"/>
            <a:ext cx="4443984" cy="823912"/>
          </a:xfrm>
        </p:spPr>
        <p:txBody>
          <a:bodyPr/>
          <a:lstStyle/>
          <a:p>
            <a:r>
              <a:rPr lang="en-US" sz="2800" u="sng" dirty="0"/>
              <a:t>Qualitative Specifications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B32F0-93C1-424F-982A-D556C7522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683027"/>
            <a:ext cx="4443984" cy="473502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Portability 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Adjustable Dimensions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Adjustable Resistance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Device Durability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Exercise Requirements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Product Dimensions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Interface Requirements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Cost of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0772-6FB7-4997-A147-23A44A3EE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6416" y="578644"/>
            <a:ext cx="4443984" cy="823912"/>
          </a:xfrm>
        </p:spPr>
        <p:txBody>
          <a:bodyPr/>
          <a:lstStyle/>
          <a:p>
            <a:r>
              <a:rPr lang="en-US" sz="2800" u="sng" dirty="0"/>
              <a:t>Quantitative Specifications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8EF21-34A4-4D52-AC02-AC60448E8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1683027"/>
            <a:ext cx="4775590" cy="41843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Setup Steps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Average steps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Recording Specifications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Precision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Reporting Specifications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Error compared to computer </a:t>
            </a:r>
          </a:p>
          <a:p>
            <a:pPr marL="530352" lvl="1" indent="0">
              <a:buNone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	&lt; 1%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Safety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Evaluated by client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38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7160A-8E8C-40E4-B55E-F69313142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578643"/>
            <a:ext cx="4443984" cy="823912"/>
          </a:xfrm>
        </p:spPr>
        <p:txBody>
          <a:bodyPr/>
          <a:lstStyle/>
          <a:p>
            <a:r>
              <a:rPr lang="en-US" sz="2800" u="sng" dirty="0"/>
              <a:t>Qualitative Specifications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B32F0-93C1-424F-982A-D556C7522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683027"/>
            <a:ext cx="4443984" cy="4184374"/>
          </a:xfrm>
        </p:spPr>
        <p:txBody>
          <a:bodyPr>
            <a:normAutofit/>
          </a:bodyPr>
          <a:lstStyle/>
          <a:p>
            <a:r>
              <a:rPr lang="en-US" sz="2400" dirty="0"/>
              <a:t>Portability </a:t>
            </a:r>
          </a:p>
          <a:p>
            <a:r>
              <a:rPr lang="en-US" sz="2400" dirty="0"/>
              <a:t>Adjustable Dimensions</a:t>
            </a:r>
          </a:p>
          <a:p>
            <a:r>
              <a:rPr lang="en-US" sz="2400" dirty="0"/>
              <a:t>Adjustable Resistance</a:t>
            </a:r>
          </a:p>
          <a:p>
            <a:r>
              <a:rPr lang="en-US" sz="2400" dirty="0"/>
              <a:t>Device Durability</a:t>
            </a:r>
          </a:p>
          <a:p>
            <a:r>
              <a:rPr lang="en-US" sz="2400" dirty="0"/>
              <a:t>Exercise Requirements</a:t>
            </a:r>
          </a:p>
          <a:p>
            <a:r>
              <a:rPr lang="en-US" sz="2400" dirty="0"/>
              <a:t>Product Dimensions</a:t>
            </a:r>
          </a:p>
          <a:p>
            <a:r>
              <a:rPr lang="en-US" sz="2400" dirty="0"/>
              <a:t>Interface Requirements</a:t>
            </a:r>
          </a:p>
          <a:p>
            <a:r>
              <a:rPr lang="en-US" sz="2400" dirty="0"/>
              <a:t>Cost of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0772-6FB7-4997-A147-23A44A3EE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6418" y="578643"/>
            <a:ext cx="4443984" cy="823912"/>
          </a:xfrm>
        </p:spPr>
        <p:txBody>
          <a:bodyPr/>
          <a:lstStyle/>
          <a:p>
            <a:r>
              <a:rPr lang="en-US" sz="2800" u="sng" dirty="0"/>
              <a:t>Quantitative Specifications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8EF21-34A4-4D52-AC02-AC60448E8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1683027"/>
            <a:ext cx="4775590" cy="4184373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Setup Steps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Average steps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Recording Specifications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Precision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Reporting Specifications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Error compared to computer </a:t>
            </a:r>
          </a:p>
          <a:p>
            <a:pPr marL="530352" lvl="1" indent="0">
              <a:buNone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	&lt; 1%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Safety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Evaluated by client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50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7160A-8E8C-40E4-B55E-F69313142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578644"/>
            <a:ext cx="4443984" cy="823912"/>
          </a:xfrm>
        </p:spPr>
        <p:txBody>
          <a:bodyPr/>
          <a:lstStyle/>
          <a:p>
            <a:r>
              <a:rPr lang="en-US" sz="2800" u="sng" dirty="0"/>
              <a:t>Qualitative Specifications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B32F0-93C1-424F-982A-D556C7522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683027"/>
            <a:ext cx="4443984" cy="41843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Portability 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Adjustable Dimensions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Adjustable Resistance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Device Durability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Exercise Requirements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Product Dimensions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Interface Requirements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Cost of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0772-6FB7-4997-A147-23A44A3EE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6416" y="578644"/>
            <a:ext cx="4443984" cy="823912"/>
          </a:xfrm>
        </p:spPr>
        <p:txBody>
          <a:bodyPr/>
          <a:lstStyle/>
          <a:p>
            <a:r>
              <a:rPr lang="en-US" sz="2800" u="sng" dirty="0"/>
              <a:t>Quantitative Specifications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8EF21-34A4-4D52-AC02-AC60448E8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1683027"/>
            <a:ext cx="4775590" cy="4184373"/>
          </a:xfrm>
        </p:spPr>
        <p:txBody>
          <a:bodyPr/>
          <a:lstStyle/>
          <a:p>
            <a:r>
              <a:rPr lang="en-US" sz="2400" dirty="0"/>
              <a:t>Setup Steps</a:t>
            </a:r>
          </a:p>
          <a:p>
            <a:pPr lvl="1"/>
            <a:r>
              <a:rPr lang="en-US" sz="2200" dirty="0"/>
              <a:t>Average steps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Recording Specifications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Precision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Reporting Specifications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Error compared to computer </a:t>
            </a:r>
          </a:p>
          <a:p>
            <a:pPr marL="530352" lvl="1" indent="0">
              <a:buNone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	&lt; 1%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Safety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Evaluated by client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9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7160A-8E8C-40E4-B55E-F69313142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578644"/>
            <a:ext cx="4443984" cy="823912"/>
          </a:xfrm>
        </p:spPr>
        <p:txBody>
          <a:bodyPr/>
          <a:lstStyle/>
          <a:p>
            <a:r>
              <a:rPr lang="en-US" sz="2800" u="sng" dirty="0"/>
              <a:t>Qualitative Specifications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B32F0-93C1-424F-982A-D556C7522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683027"/>
            <a:ext cx="4443984" cy="41843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Portability 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Adjustable Dimensions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Adjustable Resistance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Device Durability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Exercise Requirements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Product Dimensions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Interface Requirements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Cost of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0772-6FB7-4997-A147-23A44A3EE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6416" y="578644"/>
            <a:ext cx="4443984" cy="823912"/>
          </a:xfrm>
        </p:spPr>
        <p:txBody>
          <a:bodyPr/>
          <a:lstStyle/>
          <a:p>
            <a:r>
              <a:rPr lang="en-US" sz="2800" u="sng" dirty="0"/>
              <a:t>Quantitative Specifications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8EF21-34A4-4D52-AC02-AC60448E8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1683027"/>
            <a:ext cx="4775590" cy="4184373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Setup Steps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Average steps (&gt;20 trials)</a:t>
            </a:r>
          </a:p>
          <a:p>
            <a:r>
              <a:rPr lang="en-US" sz="2400" dirty="0"/>
              <a:t>Recording Specifications</a:t>
            </a:r>
          </a:p>
          <a:p>
            <a:pPr lvl="1"/>
            <a:r>
              <a:rPr lang="en-US" sz="2200" dirty="0"/>
              <a:t>Precision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Reporting Specifications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Error compared to computer </a:t>
            </a:r>
          </a:p>
          <a:p>
            <a:pPr marL="530352" lvl="1" indent="0">
              <a:buNone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	&lt; 1%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Safety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Evaluated by client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26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7160A-8E8C-40E4-B55E-F69313142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578644"/>
            <a:ext cx="4443984" cy="823912"/>
          </a:xfrm>
        </p:spPr>
        <p:txBody>
          <a:bodyPr/>
          <a:lstStyle/>
          <a:p>
            <a:r>
              <a:rPr lang="en-US" sz="2800" u="sng" dirty="0"/>
              <a:t>Qualitative Specifications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B32F0-93C1-424F-982A-D556C7522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683027"/>
            <a:ext cx="4443984" cy="41843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Portability 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Adjustable Dimensions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Adjustable Resistance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Device Durability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Exercise Requirements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Product Dimensions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Interface Requirements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Cost of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0772-6FB7-4997-A147-23A44A3EE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6416" y="578644"/>
            <a:ext cx="4443984" cy="823912"/>
          </a:xfrm>
        </p:spPr>
        <p:txBody>
          <a:bodyPr/>
          <a:lstStyle/>
          <a:p>
            <a:r>
              <a:rPr lang="en-US" sz="2800" u="sng" dirty="0"/>
              <a:t>Quantitative Specifications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8EF21-34A4-4D52-AC02-AC60448E8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1683027"/>
            <a:ext cx="4775590" cy="4184373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Setup Steps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Average steps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Recording Specifications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Precision (&gt;20 Trials)</a:t>
            </a:r>
          </a:p>
          <a:p>
            <a:r>
              <a:rPr lang="en-US" sz="2400" dirty="0"/>
              <a:t>Reporting Specifications</a:t>
            </a:r>
          </a:p>
          <a:p>
            <a:pPr lvl="1"/>
            <a:r>
              <a:rPr lang="en-US" sz="2200" dirty="0"/>
              <a:t>Error compared to computer </a:t>
            </a:r>
          </a:p>
          <a:p>
            <a:pPr marL="530352" lvl="1" indent="0">
              <a:buNone/>
            </a:pPr>
            <a:r>
              <a:rPr lang="en-US" sz="2200" dirty="0"/>
              <a:t>	&lt; 1%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Safety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Evaluated by client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8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7160A-8E8C-40E4-B55E-F69313142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578644"/>
            <a:ext cx="4443984" cy="823912"/>
          </a:xfrm>
        </p:spPr>
        <p:txBody>
          <a:bodyPr/>
          <a:lstStyle/>
          <a:p>
            <a:r>
              <a:rPr lang="en-US" sz="2800" u="sng" dirty="0"/>
              <a:t>Qualitative Specifications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B32F0-93C1-424F-982A-D556C7522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683027"/>
            <a:ext cx="4443984" cy="41843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Portability 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Adjustable Dimensions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Adjustable Resistance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Device Durability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Exercise Requirements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Product Dimensions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Interface Requirements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Cost of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0772-6FB7-4997-A147-23A44A3EE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6416" y="578644"/>
            <a:ext cx="4443984" cy="823912"/>
          </a:xfrm>
        </p:spPr>
        <p:txBody>
          <a:bodyPr/>
          <a:lstStyle/>
          <a:p>
            <a:r>
              <a:rPr lang="en-US" sz="2800" u="sng" dirty="0"/>
              <a:t>Quantitative Specifications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8EF21-34A4-4D52-AC02-AC60448E8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1683027"/>
            <a:ext cx="4775590" cy="4184373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Setup Steps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Average steps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Recording Specifications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Precision (&gt;20 Trials)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Reporting Specifications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Error compared to computer </a:t>
            </a:r>
          </a:p>
          <a:p>
            <a:pPr marL="530352" lvl="1" indent="0">
              <a:buNone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	&lt; 1% (&gt;20 Trials)</a:t>
            </a:r>
          </a:p>
          <a:p>
            <a:r>
              <a:rPr lang="en-US" sz="2400" dirty="0"/>
              <a:t>Safety</a:t>
            </a:r>
          </a:p>
          <a:p>
            <a:pPr lvl="1"/>
            <a:r>
              <a:rPr lang="en-US" sz="2200" dirty="0"/>
              <a:t>Evaluated by client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3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AC8B-04B8-4C23-8125-91A7B543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19654" cy="1485900"/>
          </a:xfrm>
        </p:spPr>
        <p:txBody>
          <a:bodyPr/>
          <a:lstStyle/>
          <a:p>
            <a:r>
              <a:rPr lang="en-US" u="sng" dirty="0"/>
              <a:t>Validation and Verification Report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717D8-ABC5-455B-84BE-7D88EA6D2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1766"/>
            <a:ext cx="9601200" cy="47360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Overview of Project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Changes from Progress Report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Verification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Proof of Concept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Future Directions and Overall Status</a:t>
            </a:r>
          </a:p>
        </p:txBody>
      </p:sp>
    </p:spTree>
    <p:extLst>
      <p:ext uri="{BB962C8B-B14F-4D97-AF65-F5344CB8AC3E}">
        <p14:creationId xmlns:p14="http://schemas.microsoft.com/office/powerpoint/2010/main" val="3983654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7160A-8E8C-40E4-B55E-F69313142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578644"/>
            <a:ext cx="4443984" cy="823912"/>
          </a:xfrm>
        </p:spPr>
        <p:txBody>
          <a:bodyPr/>
          <a:lstStyle/>
          <a:p>
            <a:r>
              <a:rPr lang="en-US" sz="2800" u="sng" dirty="0"/>
              <a:t>Qualitative Specifications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B32F0-93C1-424F-982A-D556C7522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683027"/>
            <a:ext cx="4443984" cy="4184374"/>
          </a:xfrm>
        </p:spPr>
        <p:txBody>
          <a:bodyPr>
            <a:normAutofit/>
          </a:bodyPr>
          <a:lstStyle/>
          <a:p>
            <a:r>
              <a:rPr lang="en-US" sz="2400" dirty="0"/>
              <a:t>Portability </a:t>
            </a:r>
          </a:p>
          <a:p>
            <a:r>
              <a:rPr lang="en-US" sz="2400" dirty="0"/>
              <a:t>Adjustable Dimensions</a:t>
            </a:r>
          </a:p>
          <a:p>
            <a:r>
              <a:rPr lang="en-US" sz="2400" dirty="0"/>
              <a:t>Adjustable Resistance</a:t>
            </a:r>
          </a:p>
          <a:p>
            <a:r>
              <a:rPr lang="en-US" sz="2400" dirty="0"/>
              <a:t>Device Durability</a:t>
            </a:r>
          </a:p>
          <a:p>
            <a:r>
              <a:rPr lang="en-US" sz="2400" dirty="0"/>
              <a:t>Exercise Requirements</a:t>
            </a:r>
          </a:p>
          <a:p>
            <a:r>
              <a:rPr lang="en-US" sz="2400" dirty="0"/>
              <a:t>Product Dimensions</a:t>
            </a:r>
          </a:p>
          <a:p>
            <a:r>
              <a:rPr lang="en-US" sz="2400" dirty="0"/>
              <a:t>Interface Requirements</a:t>
            </a:r>
          </a:p>
          <a:p>
            <a:r>
              <a:rPr lang="en-US" sz="2400" dirty="0"/>
              <a:t>Cost of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0772-6FB7-4997-A147-23A44A3EE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6416" y="578644"/>
            <a:ext cx="4443984" cy="823912"/>
          </a:xfrm>
        </p:spPr>
        <p:txBody>
          <a:bodyPr/>
          <a:lstStyle/>
          <a:p>
            <a:r>
              <a:rPr lang="en-US" sz="2800" u="sng" dirty="0"/>
              <a:t>Quantitative Specifications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8EF21-34A4-4D52-AC02-AC60448E8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1683027"/>
            <a:ext cx="4775590" cy="4184373"/>
          </a:xfrm>
        </p:spPr>
        <p:txBody>
          <a:bodyPr/>
          <a:lstStyle/>
          <a:p>
            <a:r>
              <a:rPr lang="en-US" sz="2400" dirty="0"/>
              <a:t>Setup Steps</a:t>
            </a:r>
          </a:p>
          <a:p>
            <a:pPr lvl="1"/>
            <a:r>
              <a:rPr lang="en-US" sz="2200" dirty="0"/>
              <a:t>Average steps (&gt;20 trials)</a:t>
            </a:r>
          </a:p>
          <a:p>
            <a:r>
              <a:rPr lang="en-US" sz="2400" dirty="0"/>
              <a:t>Recording Specifications</a:t>
            </a:r>
          </a:p>
          <a:p>
            <a:pPr lvl="1"/>
            <a:r>
              <a:rPr lang="en-US" sz="2200" dirty="0"/>
              <a:t>Precision (&gt;20 Trials)</a:t>
            </a:r>
          </a:p>
          <a:p>
            <a:r>
              <a:rPr lang="en-US" sz="2400" dirty="0"/>
              <a:t>Reporting Specifications</a:t>
            </a:r>
          </a:p>
          <a:p>
            <a:pPr lvl="1"/>
            <a:r>
              <a:rPr lang="en-US" sz="2200" dirty="0"/>
              <a:t>Error compared to computer </a:t>
            </a:r>
          </a:p>
          <a:p>
            <a:pPr marL="530352" lvl="1" indent="0">
              <a:buNone/>
            </a:pPr>
            <a:r>
              <a:rPr lang="en-US" sz="2200" dirty="0"/>
              <a:t>	&lt; 1% (&gt;20 Trials)</a:t>
            </a:r>
          </a:p>
          <a:p>
            <a:r>
              <a:rPr lang="en-US" sz="2400" dirty="0"/>
              <a:t>Safety</a:t>
            </a:r>
          </a:p>
          <a:p>
            <a:pPr lvl="1"/>
            <a:r>
              <a:rPr lang="en-US" sz="2200" dirty="0"/>
              <a:t>Evaluated by client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78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EC0B-F788-4173-A967-D035FB2D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17203-B75A-459B-9B7D-4DFA6C2AD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8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7B0E-95FE-4F2A-B89D-83BB9377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Mechanical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34199-12E2-4D28-8CB7-A40B0292A88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1540" r="3624" b="993"/>
          <a:stretch/>
        </p:blipFill>
        <p:spPr>
          <a:xfrm>
            <a:off x="6506816" y="2046217"/>
            <a:ext cx="5486400" cy="3566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99E85-4E5A-4BA1-AEB2-B4FCC40688E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10553" r="20346" b="16942"/>
          <a:stretch/>
        </p:blipFill>
        <p:spPr>
          <a:xfrm>
            <a:off x="901148" y="2046217"/>
            <a:ext cx="5486400" cy="3566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30C81-1899-4663-B96A-66ECED589412}"/>
              </a:ext>
            </a:extLst>
          </p:cNvPr>
          <p:cNvSpPr txBox="1"/>
          <p:nvPr/>
        </p:nvSpPr>
        <p:spPr>
          <a:xfrm>
            <a:off x="3048000" y="5612377"/>
            <a:ext cx="11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Handles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F6CF7-C993-4D00-BAB1-B04AC54BFFDB}"/>
              </a:ext>
            </a:extLst>
          </p:cNvPr>
          <p:cNvSpPr txBox="1"/>
          <p:nvPr/>
        </p:nvSpPr>
        <p:spPr>
          <a:xfrm>
            <a:off x="8395251" y="5611675"/>
            <a:ext cx="170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Connecting Arm</a:t>
            </a:r>
          </a:p>
        </p:txBody>
      </p:sp>
    </p:spTree>
    <p:extLst>
      <p:ext uri="{BB962C8B-B14F-4D97-AF65-F5344CB8AC3E}">
        <p14:creationId xmlns:p14="http://schemas.microsoft.com/office/powerpoint/2010/main" val="1943177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4375-7CB8-4B9D-8A97-7920BC1A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Robot Runner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A821A-AB5E-418E-B02B-FCFDF5784C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28750"/>
            <a:ext cx="9601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4375-7CB8-4B9D-8A97-7920BC1A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Robot Runner: Objective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BC932-D595-47A9-BA96-C7A1F4518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28750"/>
            <a:ext cx="9601200" cy="5028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3529D4-0C60-4854-9A34-45D03D100C9C}"/>
              </a:ext>
            </a:extLst>
          </p:cNvPr>
          <p:cNvSpPr txBox="1"/>
          <p:nvPr/>
        </p:nvSpPr>
        <p:spPr>
          <a:xfrm>
            <a:off x="4262511" y="2785403"/>
            <a:ext cx="717452" cy="6435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D5E42-CFA2-42B9-87BD-CDA017B8AE5B}"/>
              </a:ext>
            </a:extLst>
          </p:cNvPr>
          <p:cNvSpPr txBox="1"/>
          <p:nvPr/>
        </p:nvSpPr>
        <p:spPr>
          <a:xfrm>
            <a:off x="6853313" y="2785402"/>
            <a:ext cx="717452" cy="6435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5DB56592-74FC-4CED-A9E3-3C9CA79B692D}"/>
              </a:ext>
            </a:extLst>
          </p:cNvPr>
          <p:cNvSpPr/>
          <p:nvPr/>
        </p:nvSpPr>
        <p:spPr>
          <a:xfrm>
            <a:off x="5621216" y="2914649"/>
            <a:ext cx="590843" cy="116498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12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4375-7CB8-4B9D-8A97-7920BC1A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Robot Runner: Indicators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A821A-AB5E-418E-B02B-FCFDF5784C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00589"/>
            <a:ext cx="96012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17AF71-1AF7-4A18-A9A4-1E8B2060CDBC}"/>
              </a:ext>
            </a:extLst>
          </p:cNvPr>
          <p:cNvSpPr txBox="1"/>
          <p:nvPr/>
        </p:nvSpPr>
        <p:spPr>
          <a:xfrm>
            <a:off x="1371601" y="1428751"/>
            <a:ext cx="1287193" cy="7429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8F158-53CE-4AE6-8C92-F5FC41816F88}"/>
              </a:ext>
            </a:extLst>
          </p:cNvPr>
          <p:cNvSpPr txBox="1"/>
          <p:nvPr/>
        </p:nvSpPr>
        <p:spPr>
          <a:xfrm>
            <a:off x="9186203" y="1414658"/>
            <a:ext cx="1772529" cy="7429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84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959D-B546-4993-A026-088CB9F3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Robot Runner: Pause Screen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82DF1-98EC-4B38-9F99-39930135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8750"/>
            <a:ext cx="9601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0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C7CC-72A9-4C8C-BD0D-C1764C08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Robot Runner: Activity Complete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63C98-DF0D-40F2-9BBD-ABBE6EF6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8750"/>
            <a:ext cx="9601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47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308E-A535-43DF-A151-85F09AA3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Accelerometer and Arduino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D1E32-E0EE-4084-ADE0-307FD6C36F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3615"/>
            <a:ext cx="3917852" cy="3510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6FCC50-53DD-4E71-BC02-2923CD3B76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32902"/>
            <a:ext cx="4724400" cy="3192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5A2D1-6ADC-408E-BB46-A232FF0BBBC7}"/>
              </a:ext>
            </a:extLst>
          </p:cNvPr>
          <p:cNvSpPr txBox="1"/>
          <p:nvPr/>
        </p:nvSpPr>
        <p:spPr>
          <a:xfrm>
            <a:off x="1480624" y="5289451"/>
            <a:ext cx="369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MPU-6050 Triple Axis Accelerometer and Gyro Breakout Sensor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1FDBE-0348-45A4-9DBE-30BF408420BD}"/>
              </a:ext>
            </a:extLst>
          </p:cNvPr>
          <p:cNvSpPr txBox="1"/>
          <p:nvPr/>
        </p:nvSpPr>
        <p:spPr>
          <a:xfrm>
            <a:off x="6760698" y="5427951"/>
            <a:ext cx="369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Arduino Uno R3 USB Microcontroller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12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C3F4-101E-4236-BBC0-AA0563FC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Directions 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Overall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260FF-CD3D-49CE-834D-2C0BA9F33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9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C297-71A5-49F8-8EA9-6446E812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4186042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480BDCE-EC33-41A9-8693-31ADD199BD9E}"/>
              </a:ext>
            </a:extLst>
          </p:cNvPr>
          <p:cNvGrpSpPr/>
          <p:nvPr/>
        </p:nvGrpSpPr>
        <p:grpSpPr>
          <a:xfrm>
            <a:off x="1882728" y="347005"/>
            <a:ext cx="914398" cy="914398"/>
            <a:chOff x="3429763" y="2300"/>
            <a:chExt cx="914398" cy="91439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8842ED-8C1E-4EBD-8E28-1E4426D11D92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5332C180-9A58-4B32-8D59-4808558514A2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dirty="0"/>
                <a:t>Robot Runner</a:t>
              </a:r>
              <a:endParaRPr lang="en-US" sz="13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3437BF-ED0B-464F-801F-69127875933F}"/>
              </a:ext>
            </a:extLst>
          </p:cNvPr>
          <p:cNvGrpSpPr/>
          <p:nvPr/>
        </p:nvGrpSpPr>
        <p:grpSpPr>
          <a:xfrm>
            <a:off x="1882728" y="1636764"/>
            <a:ext cx="914398" cy="914398"/>
            <a:chOff x="3429763" y="2300"/>
            <a:chExt cx="914398" cy="9143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EBE0DF-BBAD-4D29-AD76-08C729FE14AE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DFF0FB48-9629-48A5-8EAC-19C01FB69B05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Arduino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5B1C20-9F0A-4B66-A485-F45C6860DC2B}"/>
              </a:ext>
            </a:extLst>
          </p:cNvPr>
          <p:cNvGrpSpPr/>
          <p:nvPr/>
        </p:nvGrpSpPr>
        <p:grpSpPr>
          <a:xfrm>
            <a:off x="1882728" y="3155953"/>
            <a:ext cx="914398" cy="914398"/>
            <a:chOff x="3429763" y="2300"/>
            <a:chExt cx="914398" cy="9143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745499-9D99-4182-A3D4-DB42EA42D14F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B2E26B16-D77F-428A-AD9F-44605052F5DB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Board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D43741-5BFA-4FBF-9EB6-FA5271917DA4}"/>
              </a:ext>
            </a:extLst>
          </p:cNvPr>
          <p:cNvGrpSpPr/>
          <p:nvPr/>
        </p:nvGrpSpPr>
        <p:grpSpPr>
          <a:xfrm>
            <a:off x="7734562" y="1327153"/>
            <a:ext cx="3657600" cy="3657600"/>
            <a:chOff x="3106870" y="353984"/>
            <a:chExt cx="1764427" cy="176442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CBE5ED2-D7D0-4649-912C-12B84FDC1D06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Oval 4">
              <a:extLst>
                <a:ext uri="{FF2B5EF4-FFF2-40B4-BE49-F238E27FC236}">
                  <a16:creationId xmlns:a16="http://schemas.microsoft.com/office/drawing/2014/main" id="{B595F7BC-A4C6-406B-A012-77485FBCE8ED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Final 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1885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480BDCE-EC33-41A9-8693-31ADD199BD9E}"/>
              </a:ext>
            </a:extLst>
          </p:cNvPr>
          <p:cNvGrpSpPr/>
          <p:nvPr/>
        </p:nvGrpSpPr>
        <p:grpSpPr>
          <a:xfrm>
            <a:off x="1882728" y="347005"/>
            <a:ext cx="914398" cy="914398"/>
            <a:chOff x="3429763" y="2300"/>
            <a:chExt cx="914398" cy="91439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8842ED-8C1E-4EBD-8E28-1E4426D11D92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5332C180-9A58-4B32-8D59-4808558514A2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dirty="0"/>
                <a:t>Robot Runner</a:t>
              </a:r>
              <a:endParaRPr lang="en-US" sz="13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3437BF-ED0B-464F-801F-69127875933F}"/>
              </a:ext>
            </a:extLst>
          </p:cNvPr>
          <p:cNvGrpSpPr/>
          <p:nvPr/>
        </p:nvGrpSpPr>
        <p:grpSpPr>
          <a:xfrm>
            <a:off x="1882728" y="1636764"/>
            <a:ext cx="914398" cy="914398"/>
            <a:chOff x="3429763" y="2300"/>
            <a:chExt cx="914398" cy="9143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EBE0DF-BBAD-4D29-AD76-08C729FE14AE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DFF0FB48-9629-48A5-8EAC-19C01FB69B05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Arduino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5B1C20-9F0A-4B66-A485-F45C6860DC2B}"/>
              </a:ext>
            </a:extLst>
          </p:cNvPr>
          <p:cNvGrpSpPr/>
          <p:nvPr/>
        </p:nvGrpSpPr>
        <p:grpSpPr>
          <a:xfrm>
            <a:off x="1882728" y="3155953"/>
            <a:ext cx="914398" cy="914398"/>
            <a:chOff x="3429763" y="2300"/>
            <a:chExt cx="914398" cy="9143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745499-9D99-4182-A3D4-DB42EA42D14F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B2E26B16-D77F-428A-AD9F-44605052F5DB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Board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A7FC2A-7BE4-42DF-8FCA-BC2DFE162974}"/>
              </a:ext>
            </a:extLst>
          </p:cNvPr>
          <p:cNvGrpSpPr/>
          <p:nvPr/>
        </p:nvGrpSpPr>
        <p:grpSpPr>
          <a:xfrm>
            <a:off x="2931036" y="1125081"/>
            <a:ext cx="511683" cy="511683"/>
            <a:chOff x="1864502" y="974643"/>
            <a:chExt cx="511683" cy="511683"/>
          </a:xfrm>
          <a:solidFill>
            <a:srgbClr val="C00000"/>
          </a:solidFill>
        </p:grpSpPr>
        <p:sp>
          <p:nvSpPr>
            <p:cNvPr id="25" name="Plus Sign 24">
              <a:extLst>
                <a:ext uri="{FF2B5EF4-FFF2-40B4-BE49-F238E27FC236}">
                  <a16:creationId xmlns:a16="http://schemas.microsoft.com/office/drawing/2014/main" id="{080F5744-1001-4878-8554-194EB74E5777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lus Sign 4">
              <a:extLst>
                <a:ext uri="{FF2B5EF4-FFF2-40B4-BE49-F238E27FC236}">
                  <a16:creationId xmlns:a16="http://schemas.microsoft.com/office/drawing/2014/main" id="{FFA5AE28-7A43-42A7-8D3B-C8CC16827C91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01946E-CCD4-40D5-B0CA-1040147C0D53}"/>
              </a:ext>
            </a:extLst>
          </p:cNvPr>
          <p:cNvGrpSpPr/>
          <p:nvPr/>
        </p:nvGrpSpPr>
        <p:grpSpPr>
          <a:xfrm>
            <a:off x="4331572" y="498707"/>
            <a:ext cx="1828800" cy="1828800"/>
            <a:chOff x="3106870" y="353984"/>
            <a:chExt cx="1764427" cy="1764427"/>
          </a:xfrm>
          <a:solidFill>
            <a:srgbClr val="C00000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A68C50-FAEA-4FDA-BBFC-25C37E86174D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23E69579-13AA-4945-823E-EAE8F733A87C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Interface Component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3D3374-8A4E-40F5-8F2D-6D2C7818E3A3}"/>
              </a:ext>
            </a:extLst>
          </p:cNvPr>
          <p:cNvGrpSpPr/>
          <p:nvPr/>
        </p:nvGrpSpPr>
        <p:grpSpPr>
          <a:xfrm>
            <a:off x="3661751" y="1203141"/>
            <a:ext cx="450788" cy="419932"/>
            <a:chOff x="2709874" y="1072106"/>
            <a:chExt cx="280543" cy="328183"/>
          </a:xfrm>
          <a:solidFill>
            <a:srgbClr val="C00000"/>
          </a:solidFill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D367955E-7611-41DC-8E2C-8DC274E50E96}"/>
                </a:ext>
              </a:extLst>
            </p:cNvPr>
            <p:cNvSpPr/>
            <p:nvPr/>
          </p:nvSpPr>
          <p:spPr>
            <a:xfrm>
              <a:off x="2709874" y="1072106"/>
              <a:ext cx="280543" cy="32818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Arrow: Right 4">
              <a:extLst>
                <a:ext uri="{FF2B5EF4-FFF2-40B4-BE49-F238E27FC236}">
                  <a16:creationId xmlns:a16="http://schemas.microsoft.com/office/drawing/2014/main" id="{C3C16536-C844-4D35-8545-FF1A3DBE7F5A}"/>
                </a:ext>
              </a:extLst>
            </p:cNvPr>
            <p:cNvSpPr txBox="1"/>
            <p:nvPr/>
          </p:nvSpPr>
          <p:spPr>
            <a:xfrm>
              <a:off x="2709874" y="1137743"/>
              <a:ext cx="196380" cy="19690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D43741-5BFA-4FBF-9EB6-FA5271917DA4}"/>
              </a:ext>
            </a:extLst>
          </p:cNvPr>
          <p:cNvGrpSpPr/>
          <p:nvPr/>
        </p:nvGrpSpPr>
        <p:grpSpPr>
          <a:xfrm>
            <a:off x="7734562" y="1327153"/>
            <a:ext cx="3657600" cy="3657600"/>
            <a:chOff x="3106870" y="353984"/>
            <a:chExt cx="1764427" cy="176442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CBE5ED2-D7D0-4649-912C-12B84FDC1D06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Oval 4">
              <a:extLst>
                <a:ext uri="{FF2B5EF4-FFF2-40B4-BE49-F238E27FC236}">
                  <a16:creationId xmlns:a16="http://schemas.microsoft.com/office/drawing/2014/main" id="{B595F7BC-A4C6-406B-A012-77485FBCE8ED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Final 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528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480BDCE-EC33-41A9-8693-31ADD199BD9E}"/>
              </a:ext>
            </a:extLst>
          </p:cNvPr>
          <p:cNvGrpSpPr/>
          <p:nvPr/>
        </p:nvGrpSpPr>
        <p:grpSpPr>
          <a:xfrm>
            <a:off x="1882728" y="347005"/>
            <a:ext cx="914398" cy="914398"/>
            <a:chOff x="3429763" y="2300"/>
            <a:chExt cx="914398" cy="91439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8842ED-8C1E-4EBD-8E28-1E4426D11D92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5332C180-9A58-4B32-8D59-4808558514A2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dirty="0"/>
                <a:t>Robot Runner</a:t>
              </a:r>
              <a:endParaRPr lang="en-US" sz="13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3437BF-ED0B-464F-801F-69127875933F}"/>
              </a:ext>
            </a:extLst>
          </p:cNvPr>
          <p:cNvGrpSpPr/>
          <p:nvPr/>
        </p:nvGrpSpPr>
        <p:grpSpPr>
          <a:xfrm>
            <a:off x="1882728" y="1636764"/>
            <a:ext cx="914398" cy="914398"/>
            <a:chOff x="3429763" y="2300"/>
            <a:chExt cx="914398" cy="9143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EBE0DF-BBAD-4D29-AD76-08C729FE14AE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DFF0FB48-9629-48A5-8EAC-19C01FB69B05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Arduino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5B1C20-9F0A-4B66-A485-F45C6860DC2B}"/>
              </a:ext>
            </a:extLst>
          </p:cNvPr>
          <p:cNvGrpSpPr/>
          <p:nvPr/>
        </p:nvGrpSpPr>
        <p:grpSpPr>
          <a:xfrm>
            <a:off x="1882728" y="3155953"/>
            <a:ext cx="914398" cy="914398"/>
            <a:chOff x="3429763" y="2300"/>
            <a:chExt cx="914398" cy="9143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745499-9D99-4182-A3D4-DB42EA42D14F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B2E26B16-D77F-428A-AD9F-44605052F5DB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Board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D46C38-747E-48E1-95B7-4EB1068E95C8}"/>
              </a:ext>
            </a:extLst>
          </p:cNvPr>
          <p:cNvGrpSpPr/>
          <p:nvPr/>
        </p:nvGrpSpPr>
        <p:grpSpPr>
          <a:xfrm>
            <a:off x="1882728" y="4447282"/>
            <a:ext cx="914398" cy="914398"/>
            <a:chOff x="3429763" y="2300"/>
            <a:chExt cx="914398" cy="914398"/>
          </a:xfrm>
          <a:solidFill>
            <a:srgbClr val="C0000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718F16-135C-4D3F-B653-2A0214148A09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FFC9E024-7F1C-4D08-8292-97B00906202E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Friction Brake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9C6411-F62F-423D-9614-1916FB41A64A}"/>
              </a:ext>
            </a:extLst>
          </p:cNvPr>
          <p:cNvGrpSpPr/>
          <p:nvPr/>
        </p:nvGrpSpPr>
        <p:grpSpPr>
          <a:xfrm>
            <a:off x="1882728" y="5738611"/>
            <a:ext cx="914398" cy="914398"/>
            <a:chOff x="3429763" y="2300"/>
            <a:chExt cx="914398" cy="914398"/>
          </a:xfrm>
          <a:solidFill>
            <a:srgbClr val="C00000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2F3B8E-7A3E-47E8-B322-1C8DEE567569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C0B42727-D528-4729-8E32-F81C5FDDBF8C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dirty="0"/>
                <a:t>Flywheel</a:t>
              </a:r>
              <a:endParaRPr lang="en-US" sz="1300" kern="1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A7FC2A-7BE4-42DF-8FCA-BC2DFE162974}"/>
              </a:ext>
            </a:extLst>
          </p:cNvPr>
          <p:cNvGrpSpPr/>
          <p:nvPr/>
        </p:nvGrpSpPr>
        <p:grpSpPr>
          <a:xfrm>
            <a:off x="2931036" y="1125081"/>
            <a:ext cx="511683" cy="511683"/>
            <a:chOff x="1864502" y="974643"/>
            <a:chExt cx="511683" cy="511683"/>
          </a:xfrm>
        </p:grpSpPr>
        <p:sp>
          <p:nvSpPr>
            <p:cNvPr id="25" name="Plus Sign 24">
              <a:extLst>
                <a:ext uri="{FF2B5EF4-FFF2-40B4-BE49-F238E27FC236}">
                  <a16:creationId xmlns:a16="http://schemas.microsoft.com/office/drawing/2014/main" id="{080F5744-1001-4878-8554-194EB74E5777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lus Sign 4">
              <a:extLst>
                <a:ext uri="{FF2B5EF4-FFF2-40B4-BE49-F238E27FC236}">
                  <a16:creationId xmlns:a16="http://schemas.microsoft.com/office/drawing/2014/main" id="{FFA5AE28-7A43-42A7-8D3B-C8CC16827C91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01946E-CCD4-40D5-B0CA-1040147C0D53}"/>
              </a:ext>
            </a:extLst>
          </p:cNvPr>
          <p:cNvGrpSpPr/>
          <p:nvPr/>
        </p:nvGrpSpPr>
        <p:grpSpPr>
          <a:xfrm>
            <a:off x="4331572" y="498707"/>
            <a:ext cx="1828800" cy="1828800"/>
            <a:chOff x="3106870" y="353984"/>
            <a:chExt cx="1764427" cy="176442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A68C50-FAEA-4FDA-BBFC-25C37E86174D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23E69579-13AA-4945-823E-EAE8F733A87C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Interface Component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3D3374-8A4E-40F5-8F2D-6D2C7818E3A3}"/>
              </a:ext>
            </a:extLst>
          </p:cNvPr>
          <p:cNvGrpSpPr/>
          <p:nvPr/>
        </p:nvGrpSpPr>
        <p:grpSpPr>
          <a:xfrm>
            <a:off x="3661751" y="1203141"/>
            <a:ext cx="450788" cy="419932"/>
            <a:chOff x="2709874" y="1072106"/>
            <a:chExt cx="280543" cy="328183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D367955E-7611-41DC-8E2C-8DC274E50E96}"/>
                </a:ext>
              </a:extLst>
            </p:cNvPr>
            <p:cNvSpPr/>
            <p:nvPr/>
          </p:nvSpPr>
          <p:spPr>
            <a:xfrm>
              <a:off x="2709874" y="1072106"/>
              <a:ext cx="280543" cy="3281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Arrow: Right 4">
              <a:extLst>
                <a:ext uri="{FF2B5EF4-FFF2-40B4-BE49-F238E27FC236}">
                  <a16:creationId xmlns:a16="http://schemas.microsoft.com/office/drawing/2014/main" id="{C3C16536-C844-4D35-8545-FF1A3DBE7F5A}"/>
                </a:ext>
              </a:extLst>
            </p:cNvPr>
            <p:cNvSpPr txBox="1"/>
            <p:nvPr/>
          </p:nvSpPr>
          <p:spPr>
            <a:xfrm>
              <a:off x="2709874" y="1137743"/>
              <a:ext cx="196380" cy="196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D43741-5BFA-4FBF-9EB6-FA5271917DA4}"/>
              </a:ext>
            </a:extLst>
          </p:cNvPr>
          <p:cNvGrpSpPr/>
          <p:nvPr/>
        </p:nvGrpSpPr>
        <p:grpSpPr>
          <a:xfrm>
            <a:off x="7734562" y="1327153"/>
            <a:ext cx="3657600" cy="3657600"/>
            <a:chOff x="3106870" y="353984"/>
            <a:chExt cx="1764427" cy="176442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CBE5ED2-D7D0-4649-912C-12B84FDC1D06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Oval 4">
              <a:extLst>
                <a:ext uri="{FF2B5EF4-FFF2-40B4-BE49-F238E27FC236}">
                  <a16:creationId xmlns:a16="http://schemas.microsoft.com/office/drawing/2014/main" id="{B595F7BC-A4C6-406B-A012-77485FBCE8ED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Final 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469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480BDCE-EC33-41A9-8693-31ADD199BD9E}"/>
              </a:ext>
            </a:extLst>
          </p:cNvPr>
          <p:cNvGrpSpPr/>
          <p:nvPr/>
        </p:nvGrpSpPr>
        <p:grpSpPr>
          <a:xfrm>
            <a:off x="1882728" y="347005"/>
            <a:ext cx="914398" cy="914398"/>
            <a:chOff x="3429763" y="2300"/>
            <a:chExt cx="914398" cy="91439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8842ED-8C1E-4EBD-8E28-1E4426D11D92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5332C180-9A58-4B32-8D59-4808558514A2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dirty="0"/>
                <a:t>Robot Runner</a:t>
              </a:r>
              <a:endParaRPr lang="en-US" sz="13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3437BF-ED0B-464F-801F-69127875933F}"/>
              </a:ext>
            </a:extLst>
          </p:cNvPr>
          <p:cNvGrpSpPr/>
          <p:nvPr/>
        </p:nvGrpSpPr>
        <p:grpSpPr>
          <a:xfrm>
            <a:off x="1882728" y="1636764"/>
            <a:ext cx="914398" cy="914398"/>
            <a:chOff x="3429763" y="2300"/>
            <a:chExt cx="914398" cy="9143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EBE0DF-BBAD-4D29-AD76-08C729FE14AE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DFF0FB48-9629-48A5-8EAC-19C01FB69B05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Arduino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5B1C20-9F0A-4B66-A485-F45C6860DC2B}"/>
              </a:ext>
            </a:extLst>
          </p:cNvPr>
          <p:cNvGrpSpPr/>
          <p:nvPr/>
        </p:nvGrpSpPr>
        <p:grpSpPr>
          <a:xfrm>
            <a:off x="1882728" y="3155953"/>
            <a:ext cx="914398" cy="914398"/>
            <a:chOff x="3429763" y="2300"/>
            <a:chExt cx="914398" cy="9143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745499-9D99-4182-A3D4-DB42EA42D14F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B2E26B16-D77F-428A-AD9F-44605052F5DB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Board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D46C38-747E-48E1-95B7-4EB1068E95C8}"/>
              </a:ext>
            </a:extLst>
          </p:cNvPr>
          <p:cNvGrpSpPr/>
          <p:nvPr/>
        </p:nvGrpSpPr>
        <p:grpSpPr>
          <a:xfrm>
            <a:off x="1882728" y="4447282"/>
            <a:ext cx="914398" cy="914398"/>
            <a:chOff x="3429763" y="2300"/>
            <a:chExt cx="914398" cy="91439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718F16-135C-4D3F-B653-2A0214148A09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FFC9E024-7F1C-4D08-8292-97B00906202E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Friction Brake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9C6411-F62F-423D-9614-1916FB41A64A}"/>
              </a:ext>
            </a:extLst>
          </p:cNvPr>
          <p:cNvGrpSpPr/>
          <p:nvPr/>
        </p:nvGrpSpPr>
        <p:grpSpPr>
          <a:xfrm>
            <a:off x="1882728" y="5738611"/>
            <a:ext cx="914398" cy="914398"/>
            <a:chOff x="3429763" y="2300"/>
            <a:chExt cx="914398" cy="91439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2F3B8E-7A3E-47E8-B322-1C8DEE567569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C0B42727-D528-4729-8E32-F81C5FDDBF8C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dirty="0"/>
                <a:t>Flywheel</a:t>
              </a:r>
              <a:endParaRPr lang="en-US" sz="1300" kern="1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A7FC2A-7BE4-42DF-8FCA-BC2DFE162974}"/>
              </a:ext>
            </a:extLst>
          </p:cNvPr>
          <p:cNvGrpSpPr/>
          <p:nvPr/>
        </p:nvGrpSpPr>
        <p:grpSpPr>
          <a:xfrm>
            <a:off x="2931036" y="1125081"/>
            <a:ext cx="511683" cy="511683"/>
            <a:chOff x="1864502" y="974643"/>
            <a:chExt cx="511683" cy="511683"/>
          </a:xfrm>
        </p:grpSpPr>
        <p:sp>
          <p:nvSpPr>
            <p:cNvPr id="25" name="Plus Sign 24">
              <a:extLst>
                <a:ext uri="{FF2B5EF4-FFF2-40B4-BE49-F238E27FC236}">
                  <a16:creationId xmlns:a16="http://schemas.microsoft.com/office/drawing/2014/main" id="{080F5744-1001-4878-8554-194EB74E5777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lus Sign 4">
              <a:extLst>
                <a:ext uri="{FF2B5EF4-FFF2-40B4-BE49-F238E27FC236}">
                  <a16:creationId xmlns:a16="http://schemas.microsoft.com/office/drawing/2014/main" id="{FFA5AE28-7A43-42A7-8D3B-C8CC16827C91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F0DF1E-DDB6-4F93-A963-71F693B35881}"/>
              </a:ext>
            </a:extLst>
          </p:cNvPr>
          <p:cNvGrpSpPr/>
          <p:nvPr/>
        </p:nvGrpSpPr>
        <p:grpSpPr>
          <a:xfrm>
            <a:off x="2931035" y="5221236"/>
            <a:ext cx="511683" cy="511683"/>
            <a:chOff x="1864502" y="974643"/>
            <a:chExt cx="511683" cy="511683"/>
          </a:xfrm>
          <a:solidFill>
            <a:srgbClr val="C00000"/>
          </a:solidFill>
        </p:grpSpPr>
        <p:sp>
          <p:nvSpPr>
            <p:cNvPr id="28" name="Plus Sign 27">
              <a:extLst>
                <a:ext uri="{FF2B5EF4-FFF2-40B4-BE49-F238E27FC236}">
                  <a16:creationId xmlns:a16="http://schemas.microsoft.com/office/drawing/2014/main" id="{B6453004-C007-485D-BEC5-EC79595A3065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lus Sign 4">
              <a:extLst>
                <a:ext uri="{FF2B5EF4-FFF2-40B4-BE49-F238E27FC236}">
                  <a16:creationId xmlns:a16="http://schemas.microsoft.com/office/drawing/2014/main" id="{E6CD82DD-A042-49C6-9A62-5F8A5E5CD238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F1AB82-086E-4118-A21A-D7DD354D1D87}"/>
              </a:ext>
            </a:extLst>
          </p:cNvPr>
          <p:cNvGrpSpPr/>
          <p:nvPr/>
        </p:nvGrpSpPr>
        <p:grpSpPr>
          <a:xfrm>
            <a:off x="2931036" y="3936441"/>
            <a:ext cx="511683" cy="511683"/>
            <a:chOff x="1864502" y="974643"/>
            <a:chExt cx="511683" cy="511683"/>
          </a:xfrm>
          <a:solidFill>
            <a:srgbClr val="C00000"/>
          </a:solidFill>
        </p:grpSpPr>
        <p:sp>
          <p:nvSpPr>
            <p:cNvPr id="31" name="Plus Sign 30">
              <a:extLst>
                <a:ext uri="{FF2B5EF4-FFF2-40B4-BE49-F238E27FC236}">
                  <a16:creationId xmlns:a16="http://schemas.microsoft.com/office/drawing/2014/main" id="{AEF86385-B266-4887-BB84-316DD7E826FE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lus Sign 4">
              <a:extLst>
                <a:ext uri="{FF2B5EF4-FFF2-40B4-BE49-F238E27FC236}">
                  <a16:creationId xmlns:a16="http://schemas.microsoft.com/office/drawing/2014/main" id="{0353514B-CD55-44B3-94D8-87A7088821ED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01946E-CCD4-40D5-B0CA-1040147C0D53}"/>
              </a:ext>
            </a:extLst>
          </p:cNvPr>
          <p:cNvGrpSpPr/>
          <p:nvPr/>
        </p:nvGrpSpPr>
        <p:grpSpPr>
          <a:xfrm>
            <a:off x="4331572" y="498707"/>
            <a:ext cx="1828800" cy="1828800"/>
            <a:chOff x="3106870" y="353984"/>
            <a:chExt cx="1764427" cy="176442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A68C50-FAEA-4FDA-BBFC-25C37E86174D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23E69579-13AA-4945-823E-EAE8F733A87C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Interface Component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BF1794-C8AC-4963-913C-85ED5077426A}"/>
              </a:ext>
            </a:extLst>
          </p:cNvPr>
          <p:cNvGrpSpPr/>
          <p:nvPr/>
        </p:nvGrpSpPr>
        <p:grpSpPr>
          <a:xfrm>
            <a:off x="4323308" y="3990081"/>
            <a:ext cx="1828800" cy="1828800"/>
            <a:chOff x="3106870" y="353984"/>
            <a:chExt cx="1764427" cy="1764427"/>
          </a:xfrm>
          <a:solidFill>
            <a:srgbClr val="C00000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BB20D04-5724-48F0-8C9F-AE0913C2EBB9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>
              <a:extLst>
                <a:ext uri="{FF2B5EF4-FFF2-40B4-BE49-F238E27FC236}">
                  <a16:creationId xmlns:a16="http://schemas.microsoft.com/office/drawing/2014/main" id="{32938FB2-E6AF-460C-85E7-4DEF1A5B17E1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Mechanical Component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3D3374-8A4E-40F5-8F2D-6D2C7818E3A3}"/>
              </a:ext>
            </a:extLst>
          </p:cNvPr>
          <p:cNvGrpSpPr/>
          <p:nvPr/>
        </p:nvGrpSpPr>
        <p:grpSpPr>
          <a:xfrm>
            <a:off x="3661751" y="1203141"/>
            <a:ext cx="450788" cy="419932"/>
            <a:chOff x="2709874" y="1072106"/>
            <a:chExt cx="280543" cy="328183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D367955E-7611-41DC-8E2C-8DC274E50E96}"/>
                </a:ext>
              </a:extLst>
            </p:cNvPr>
            <p:cNvSpPr/>
            <p:nvPr/>
          </p:nvSpPr>
          <p:spPr>
            <a:xfrm>
              <a:off x="2709874" y="1072106"/>
              <a:ext cx="280543" cy="3281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Arrow: Right 4">
              <a:extLst>
                <a:ext uri="{FF2B5EF4-FFF2-40B4-BE49-F238E27FC236}">
                  <a16:creationId xmlns:a16="http://schemas.microsoft.com/office/drawing/2014/main" id="{C3C16536-C844-4D35-8545-FF1A3DBE7F5A}"/>
                </a:ext>
              </a:extLst>
            </p:cNvPr>
            <p:cNvSpPr txBox="1"/>
            <p:nvPr/>
          </p:nvSpPr>
          <p:spPr>
            <a:xfrm>
              <a:off x="2709874" y="1137743"/>
              <a:ext cx="196380" cy="196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FC68C5-E1D2-4E48-B69B-C681B564112E}"/>
              </a:ext>
            </a:extLst>
          </p:cNvPr>
          <p:cNvGrpSpPr/>
          <p:nvPr/>
        </p:nvGrpSpPr>
        <p:grpSpPr>
          <a:xfrm>
            <a:off x="3657619" y="4694515"/>
            <a:ext cx="450788" cy="419932"/>
            <a:chOff x="2709874" y="1072106"/>
            <a:chExt cx="280543" cy="328183"/>
          </a:xfrm>
          <a:solidFill>
            <a:srgbClr val="C00000"/>
          </a:solidFill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8EDBF9B1-9942-4367-A836-7F390369B8DE}"/>
                </a:ext>
              </a:extLst>
            </p:cNvPr>
            <p:cNvSpPr/>
            <p:nvPr/>
          </p:nvSpPr>
          <p:spPr>
            <a:xfrm>
              <a:off x="2709874" y="1072106"/>
              <a:ext cx="280543" cy="32818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Arrow: Right 4">
              <a:extLst>
                <a:ext uri="{FF2B5EF4-FFF2-40B4-BE49-F238E27FC236}">
                  <a16:creationId xmlns:a16="http://schemas.microsoft.com/office/drawing/2014/main" id="{9E4F6F72-2140-4882-B6E3-86C4A82384CD}"/>
                </a:ext>
              </a:extLst>
            </p:cNvPr>
            <p:cNvSpPr txBox="1"/>
            <p:nvPr/>
          </p:nvSpPr>
          <p:spPr>
            <a:xfrm>
              <a:off x="2709874" y="1137743"/>
              <a:ext cx="196380" cy="196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D43741-5BFA-4FBF-9EB6-FA5271917DA4}"/>
              </a:ext>
            </a:extLst>
          </p:cNvPr>
          <p:cNvGrpSpPr/>
          <p:nvPr/>
        </p:nvGrpSpPr>
        <p:grpSpPr>
          <a:xfrm>
            <a:off x="7734562" y="1327153"/>
            <a:ext cx="3657600" cy="3657600"/>
            <a:chOff x="3106870" y="353984"/>
            <a:chExt cx="1764427" cy="176442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CBE5ED2-D7D0-4649-912C-12B84FDC1D06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Oval 4">
              <a:extLst>
                <a:ext uri="{FF2B5EF4-FFF2-40B4-BE49-F238E27FC236}">
                  <a16:creationId xmlns:a16="http://schemas.microsoft.com/office/drawing/2014/main" id="{B595F7BC-A4C6-406B-A012-77485FBCE8ED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Final 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920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480BDCE-EC33-41A9-8693-31ADD199BD9E}"/>
              </a:ext>
            </a:extLst>
          </p:cNvPr>
          <p:cNvGrpSpPr/>
          <p:nvPr/>
        </p:nvGrpSpPr>
        <p:grpSpPr>
          <a:xfrm>
            <a:off x="1882728" y="347005"/>
            <a:ext cx="914398" cy="914398"/>
            <a:chOff x="3429763" y="2300"/>
            <a:chExt cx="914398" cy="91439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8842ED-8C1E-4EBD-8E28-1E4426D11D92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5332C180-9A58-4B32-8D59-4808558514A2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dirty="0"/>
                <a:t>Robot Runner</a:t>
              </a:r>
              <a:endParaRPr lang="en-US" sz="13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3437BF-ED0B-464F-801F-69127875933F}"/>
              </a:ext>
            </a:extLst>
          </p:cNvPr>
          <p:cNvGrpSpPr/>
          <p:nvPr/>
        </p:nvGrpSpPr>
        <p:grpSpPr>
          <a:xfrm>
            <a:off x="1882728" y="1636764"/>
            <a:ext cx="914398" cy="914398"/>
            <a:chOff x="3429763" y="2300"/>
            <a:chExt cx="914398" cy="9143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EBE0DF-BBAD-4D29-AD76-08C729FE14AE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DFF0FB48-9629-48A5-8EAC-19C01FB69B05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Arduino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5B1C20-9F0A-4B66-A485-F45C6860DC2B}"/>
              </a:ext>
            </a:extLst>
          </p:cNvPr>
          <p:cNvGrpSpPr/>
          <p:nvPr/>
        </p:nvGrpSpPr>
        <p:grpSpPr>
          <a:xfrm>
            <a:off x="1882728" y="3155953"/>
            <a:ext cx="914398" cy="914398"/>
            <a:chOff x="3429763" y="2300"/>
            <a:chExt cx="914398" cy="9143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745499-9D99-4182-A3D4-DB42EA42D14F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B2E26B16-D77F-428A-AD9F-44605052F5DB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Board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D46C38-747E-48E1-95B7-4EB1068E95C8}"/>
              </a:ext>
            </a:extLst>
          </p:cNvPr>
          <p:cNvGrpSpPr/>
          <p:nvPr/>
        </p:nvGrpSpPr>
        <p:grpSpPr>
          <a:xfrm>
            <a:off x="1882728" y="4447282"/>
            <a:ext cx="914398" cy="914398"/>
            <a:chOff x="3429763" y="2300"/>
            <a:chExt cx="914398" cy="91439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718F16-135C-4D3F-B653-2A0214148A09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FFC9E024-7F1C-4D08-8292-97B00906202E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Friction Brake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9C6411-F62F-423D-9614-1916FB41A64A}"/>
              </a:ext>
            </a:extLst>
          </p:cNvPr>
          <p:cNvGrpSpPr/>
          <p:nvPr/>
        </p:nvGrpSpPr>
        <p:grpSpPr>
          <a:xfrm>
            <a:off x="1882728" y="5738611"/>
            <a:ext cx="914398" cy="914398"/>
            <a:chOff x="3429763" y="2300"/>
            <a:chExt cx="914398" cy="91439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2F3B8E-7A3E-47E8-B322-1C8DEE567569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C0B42727-D528-4729-8E32-F81C5FDDBF8C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dirty="0"/>
                <a:t>Flywheel</a:t>
              </a:r>
              <a:endParaRPr lang="en-US" sz="1300" kern="1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A7FC2A-7BE4-42DF-8FCA-BC2DFE162974}"/>
              </a:ext>
            </a:extLst>
          </p:cNvPr>
          <p:cNvGrpSpPr/>
          <p:nvPr/>
        </p:nvGrpSpPr>
        <p:grpSpPr>
          <a:xfrm>
            <a:off x="2931036" y="1125081"/>
            <a:ext cx="511683" cy="511683"/>
            <a:chOff x="1864502" y="974643"/>
            <a:chExt cx="511683" cy="511683"/>
          </a:xfrm>
        </p:grpSpPr>
        <p:sp>
          <p:nvSpPr>
            <p:cNvPr id="25" name="Plus Sign 24">
              <a:extLst>
                <a:ext uri="{FF2B5EF4-FFF2-40B4-BE49-F238E27FC236}">
                  <a16:creationId xmlns:a16="http://schemas.microsoft.com/office/drawing/2014/main" id="{080F5744-1001-4878-8554-194EB74E5777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lus Sign 4">
              <a:extLst>
                <a:ext uri="{FF2B5EF4-FFF2-40B4-BE49-F238E27FC236}">
                  <a16:creationId xmlns:a16="http://schemas.microsoft.com/office/drawing/2014/main" id="{FFA5AE28-7A43-42A7-8D3B-C8CC16827C91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F0DF1E-DDB6-4F93-A963-71F693B35881}"/>
              </a:ext>
            </a:extLst>
          </p:cNvPr>
          <p:cNvGrpSpPr/>
          <p:nvPr/>
        </p:nvGrpSpPr>
        <p:grpSpPr>
          <a:xfrm>
            <a:off x="2931035" y="5221236"/>
            <a:ext cx="511683" cy="511683"/>
            <a:chOff x="1864502" y="974643"/>
            <a:chExt cx="511683" cy="511683"/>
          </a:xfrm>
        </p:grpSpPr>
        <p:sp>
          <p:nvSpPr>
            <p:cNvPr id="28" name="Plus Sign 27">
              <a:extLst>
                <a:ext uri="{FF2B5EF4-FFF2-40B4-BE49-F238E27FC236}">
                  <a16:creationId xmlns:a16="http://schemas.microsoft.com/office/drawing/2014/main" id="{B6453004-C007-485D-BEC5-EC79595A3065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lus Sign 4">
              <a:extLst>
                <a:ext uri="{FF2B5EF4-FFF2-40B4-BE49-F238E27FC236}">
                  <a16:creationId xmlns:a16="http://schemas.microsoft.com/office/drawing/2014/main" id="{E6CD82DD-A042-49C6-9A62-5F8A5E5CD238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F1AB82-086E-4118-A21A-D7DD354D1D87}"/>
              </a:ext>
            </a:extLst>
          </p:cNvPr>
          <p:cNvGrpSpPr/>
          <p:nvPr/>
        </p:nvGrpSpPr>
        <p:grpSpPr>
          <a:xfrm>
            <a:off x="2931036" y="3936441"/>
            <a:ext cx="511683" cy="511683"/>
            <a:chOff x="1864502" y="974643"/>
            <a:chExt cx="511683" cy="511683"/>
          </a:xfrm>
        </p:grpSpPr>
        <p:sp>
          <p:nvSpPr>
            <p:cNvPr id="31" name="Plus Sign 30">
              <a:extLst>
                <a:ext uri="{FF2B5EF4-FFF2-40B4-BE49-F238E27FC236}">
                  <a16:creationId xmlns:a16="http://schemas.microsoft.com/office/drawing/2014/main" id="{AEF86385-B266-4887-BB84-316DD7E826FE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lus Sign 4">
              <a:extLst>
                <a:ext uri="{FF2B5EF4-FFF2-40B4-BE49-F238E27FC236}">
                  <a16:creationId xmlns:a16="http://schemas.microsoft.com/office/drawing/2014/main" id="{0353514B-CD55-44B3-94D8-87A7088821ED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01946E-CCD4-40D5-B0CA-1040147C0D53}"/>
              </a:ext>
            </a:extLst>
          </p:cNvPr>
          <p:cNvGrpSpPr/>
          <p:nvPr/>
        </p:nvGrpSpPr>
        <p:grpSpPr>
          <a:xfrm>
            <a:off x="4331572" y="498707"/>
            <a:ext cx="1828800" cy="1828800"/>
            <a:chOff x="3106870" y="353984"/>
            <a:chExt cx="1764427" cy="176442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A68C50-FAEA-4FDA-BBFC-25C37E86174D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23E69579-13AA-4945-823E-EAE8F733A87C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Interface Component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BF1794-C8AC-4963-913C-85ED5077426A}"/>
              </a:ext>
            </a:extLst>
          </p:cNvPr>
          <p:cNvGrpSpPr/>
          <p:nvPr/>
        </p:nvGrpSpPr>
        <p:grpSpPr>
          <a:xfrm>
            <a:off x="4323308" y="3990081"/>
            <a:ext cx="1828800" cy="1828800"/>
            <a:chOff x="3106870" y="353984"/>
            <a:chExt cx="1764427" cy="176442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BB20D04-5724-48F0-8C9F-AE0913C2EBB9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>
              <a:extLst>
                <a:ext uri="{FF2B5EF4-FFF2-40B4-BE49-F238E27FC236}">
                  <a16:creationId xmlns:a16="http://schemas.microsoft.com/office/drawing/2014/main" id="{32938FB2-E6AF-460C-85E7-4DEF1A5B17E1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Mechanical Component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3D3374-8A4E-40F5-8F2D-6D2C7818E3A3}"/>
              </a:ext>
            </a:extLst>
          </p:cNvPr>
          <p:cNvGrpSpPr/>
          <p:nvPr/>
        </p:nvGrpSpPr>
        <p:grpSpPr>
          <a:xfrm>
            <a:off x="3661751" y="1203141"/>
            <a:ext cx="450788" cy="419932"/>
            <a:chOff x="2709874" y="1072106"/>
            <a:chExt cx="280543" cy="328183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D367955E-7611-41DC-8E2C-8DC274E50E96}"/>
                </a:ext>
              </a:extLst>
            </p:cNvPr>
            <p:cNvSpPr/>
            <p:nvPr/>
          </p:nvSpPr>
          <p:spPr>
            <a:xfrm>
              <a:off x="2709874" y="1072106"/>
              <a:ext cx="280543" cy="3281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Arrow: Right 4">
              <a:extLst>
                <a:ext uri="{FF2B5EF4-FFF2-40B4-BE49-F238E27FC236}">
                  <a16:creationId xmlns:a16="http://schemas.microsoft.com/office/drawing/2014/main" id="{C3C16536-C844-4D35-8545-FF1A3DBE7F5A}"/>
                </a:ext>
              </a:extLst>
            </p:cNvPr>
            <p:cNvSpPr txBox="1"/>
            <p:nvPr/>
          </p:nvSpPr>
          <p:spPr>
            <a:xfrm>
              <a:off x="2709874" y="1137743"/>
              <a:ext cx="196380" cy="196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FC68C5-E1D2-4E48-B69B-C681B564112E}"/>
              </a:ext>
            </a:extLst>
          </p:cNvPr>
          <p:cNvGrpSpPr/>
          <p:nvPr/>
        </p:nvGrpSpPr>
        <p:grpSpPr>
          <a:xfrm>
            <a:off x="3657619" y="4694515"/>
            <a:ext cx="450788" cy="419932"/>
            <a:chOff x="2709874" y="1072106"/>
            <a:chExt cx="280543" cy="328183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8EDBF9B1-9942-4367-A836-7F390369B8DE}"/>
                </a:ext>
              </a:extLst>
            </p:cNvPr>
            <p:cNvSpPr/>
            <p:nvPr/>
          </p:nvSpPr>
          <p:spPr>
            <a:xfrm>
              <a:off x="2709874" y="1072106"/>
              <a:ext cx="280543" cy="3281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Arrow: Right 4">
              <a:extLst>
                <a:ext uri="{FF2B5EF4-FFF2-40B4-BE49-F238E27FC236}">
                  <a16:creationId xmlns:a16="http://schemas.microsoft.com/office/drawing/2014/main" id="{9E4F6F72-2140-4882-B6E3-86C4A82384CD}"/>
                </a:ext>
              </a:extLst>
            </p:cNvPr>
            <p:cNvSpPr txBox="1"/>
            <p:nvPr/>
          </p:nvSpPr>
          <p:spPr>
            <a:xfrm>
              <a:off x="2709874" y="1137743"/>
              <a:ext cx="196380" cy="196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4BE271-FA4B-4E7B-8E1E-469F012BF0E3}"/>
              </a:ext>
            </a:extLst>
          </p:cNvPr>
          <p:cNvGrpSpPr/>
          <p:nvPr/>
        </p:nvGrpSpPr>
        <p:grpSpPr>
          <a:xfrm>
            <a:off x="5840158" y="2723233"/>
            <a:ext cx="914398" cy="865440"/>
            <a:chOff x="1864502" y="974643"/>
            <a:chExt cx="511683" cy="511683"/>
          </a:xfrm>
          <a:solidFill>
            <a:srgbClr val="C00000"/>
          </a:solidFill>
        </p:grpSpPr>
        <p:sp>
          <p:nvSpPr>
            <p:cNvPr id="49" name="Plus Sign 48">
              <a:extLst>
                <a:ext uri="{FF2B5EF4-FFF2-40B4-BE49-F238E27FC236}">
                  <a16:creationId xmlns:a16="http://schemas.microsoft.com/office/drawing/2014/main" id="{28EE7F8C-5A1A-4326-B7F2-4BFF4259DEEE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Plus Sign 4">
              <a:extLst>
                <a:ext uri="{FF2B5EF4-FFF2-40B4-BE49-F238E27FC236}">
                  <a16:creationId xmlns:a16="http://schemas.microsoft.com/office/drawing/2014/main" id="{7DDFBC61-2772-44C2-B2E3-5980ED90840E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D43741-5BFA-4FBF-9EB6-FA5271917DA4}"/>
              </a:ext>
            </a:extLst>
          </p:cNvPr>
          <p:cNvGrpSpPr/>
          <p:nvPr/>
        </p:nvGrpSpPr>
        <p:grpSpPr>
          <a:xfrm>
            <a:off x="7734562" y="1327153"/>
            <a:ext cx="3657600" cy="3657600"/>
            <a:chOff x="3106870" y="353984"/>
            <a:chExt cx="1764427" cy="1764427"/>
          </a:xfrm>
          <a:solidFill>
            <a:srgbClr val="C00000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CBE5ED2-D7D0-4649-912C-12B84FDC1D06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Oval 4">
              <a:extLst>
                <a:ext uri="{FF2B5EF4-FFF2-40B4-BE49-F238E27FC236}">
                  <a16:creationId xmlns:a16="http://schemas.microsoft.com/office/drawing/2014/main" id="{B595F7BC-A4C6-406B-A012-77485FBCE8ED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Final Prototype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48AF70F-FD8D-4805-8977-92FEBC0C7E59}"/>
              </a:ext>
            </a:extLst>
          </p:cNvPr>
          <p:cNvGrpSpPr/>
          <p:nvPr/>
        </p:nvGrpSpPr>
        <p:grpSpPr>
          <a:xfrm>
            <a:off x="6798179" y="2834609"/>
            <a:ext cx="802473" cy="642685"/>
            <a:chOff x="2709874" y="1072106"/>
            <a:chExt cx="280543" cy="328183"/>
          </a:xfrm>
          <a:solidFill>
            <a:srgbClr val="C00000"/>
          </a:solidFill>
        </p:grpSpPr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A0308106-6DB2-4F7C-AB01-E26951857EDA}"/>
                </a:ext>
              </a:extLst>
            </p:cNvPr>
            <p:cNvSpPr/>
            <p:nvPr/>
          </p:nvSpPr>
          <p:spPr>
            <a:xfrm>
              <a:off x="2709874" y="1072106"/>
              <a:ext cx="280543" cy="32818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Arrow: Right 4">
              <a:extLst>
                <a:ext uri="{FF2B5EF4-FFF2-40B4-BE49-F238E27FC236}">
                  <a16:creationId xmlns:a16="http://schemas.microsoft.com/office/drawing/2014/main" id="{0FF104FD-F6BA-487B-B8B2-B73FF756F6AD}"/>
                </a:ext>
              </a:extLst>
            </p:cNvPr>
            <p:cNvSpPr txBox="1"/>
            <p:nvPr/>
          </p:nvSpPr>
          <p:spPr>
            <a:xfrm>
              <a:off x="2709874" y="1137743"/>
              <a:ext cx="196380" cy="196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341096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480BDCE-EC33-41A9-8693-31ADD199BD9E}"/>
              </a:ext>
            </a:extLst>
          </p:cNvPr>
          <p:cNvGrpSpPr/>
          <p:nvPr/>
        </p:nvGrpSpPr>
        <p:grpSpPr>
          <a:xfrm>
            <a:off x="1882728" y="347005"/>
            <a:ext cx="914398" cy="914398"/>
            <a:chOff x="3429763" y="2300"/>
            <a:chExt cx="914398" cy="91439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8842ED-8C1E-4EBD-8E28-1E4426D11D92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5332C180-9A58-4B32-8D59-4808558514A2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dirty="0"/>
                <a:t>Robot Runner</a:t>
              </a:r>
              <a:endParaRPr lang="en-US" sz="13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3437BF-ED0B-464F-801F-69127875933F}"/>
              </a:ext>
            </a:extLst>
          </p:cNvPr>
          <p:cNvGrpSpPr/>
          <p:nvPr/>
        </p:nvGrpSpPr>
        <p:grpSpPr>
          <a:xfrm>
            <a:off x="1882728" y="1636764"/>
            <a:ext cx="914398" cy="914398"/>
            <a:chOff x="3429763" y="2300"/>
            <a:chExt cx="914398" cy="9143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EBE0DF-BBAD-4D29-AD76-08C729FE14AE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DFF0FB48-9629-48A5-8EAC-19C01FB69B05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Arduino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5B1C20-9F0A-4B66-A485-F45C6860DC2B}"/>
              </a:ext>
            </a:extLst>
          </p:cNvPr>
          <p:cNvGrpSpPr/>
          <p:nvPr/>
        </p:nvGrpSpPr>
        <p:grpSpPr>
          <a:xfrm>
            <a:off x="1882728" y="3155953"/>
            <a:ext cx="914398" cy="914398"/>
            <a:chOff x="3429763" y="2300"/>
            <a:chExt cx="914398" cy="9143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745499-9D99-4182-A3D4-DB42EA42D14F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B2E26B16-D77F-428A-AD9F-44605052F5DB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Board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D46C38-747E-48E1-95B7-4EB1068E95C8}"/>
              </a:ext>
            </a:extLst>
          </p:cNvPr>
          <p:cNvGrpSpPr/>
          <p:nvPr/>
        </p:nvGrpSpPr>
        <p:grpSpPr>
          <a:xfrm>
            <a:off x="1882728" y="4447282"/>
            <a:ext cx="914398" cy="914398"/>
            <a:chOff x="3429763" y="2300"/>
            <a:chExt cx="914398" cy="91439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718F16-135C-4D3F-B653-2A0214148A09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FFC9E024-7F1C-4D08-8292-97B00906202E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Friction Brake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9C6411-F62F-423D-9614-1916FB41A64A}"/>
              </a:ext>
            </a:extLst>
          </p:cNvPr>
          <p:cNvGrpSpPr/>
          <p:nvPr/>
        </p:nvGrpSpPr>
        <p:grpSpPr>
          <a:xfrm>
            <a:off x="1882728" y="5738611"/>
            <a:ext cx="914398" cy="914398"/>
            <a:chOff x="3429763" y="2300"/>
            <a:chExt cx="914398" cy="91439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2F3B8E-7A3E-47E8-B322-1C8DEE567569}"/>
                </a:ext>
              </a:extLst>
            </p:cNvPr>
            <p:cNvSpPr/>
            <p:nvPr/>
          </p:nvSpPr>
          <p:spPr>
            <a:xfrm>
              <a:off x="3429763" y="2300"/>
              <a:ext cx="914398" cy="914398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C0B42727-D528-4729-8E32-F81C5FDDBF8C}"/>
                </a:ext>
              </a:extLst>
            </p:cNvPr>
            <p:cNvSpPr txBox="1"/>
            <p:nvPr/>
          </p:nvSpPr>
          <p:spPr>
            <a:xfrm>
              <a:off x="3563673" y="136210"/>
              <a:ext cx="646578" cy="64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dirty="0"/>
                <a:t>Flywheel</a:t>
              </a:r>
              <a:endParaRPr lang="en-US" sz="1300" kern="1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A7FC2A-7BE4-42DF-8FCA-BC2DFE162974}"/>
              </a:ext>
            </a:extLst>
          </p:cNvPr>
          <p:cNvGrpSpPr/>
          <p:nvPr/>
        </p:nvGrpSpPr>
        <p:grpSpPr>
          <a:xfrm>
            <a:off x="2931036" y="1125081"/>
            <a:ext cx="511683" cy="511683"/>
            <a:chOff x="1864502" y="974643"/>
            <a:chExt cx="511683" cy="511683"/>
          </a:xfrm>
        </p:grpSpPr>
        <p:sp>
          <p:nvSpPr>
            <p:cNvPr id="25" name="Plus Sign 24">
              <a:extLst>
                <a:ext uri="{FF2B5EF4-FFF2-40B4-BE49-F238E27FC236}">
                  <a16:creationId xmlns:a16="http://schemas.microsoft.com/office/drawing/2014/main" id="{080F5744-1001-4878-8554-194EB74E5777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lus Sign 4">
              <a:extLst>
                <a:ext uri="{FF2B5EF4-FFF2-40B4-BE49-F238E27FC236}">
                  <a16:creationId xmlns:a16="http://schemas.microsoft.com/office/drawing/2014/main" id="{FFA5AE28-7A43-42A7-8D3B-C8CC16827C91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F0DF1E-DDB6-4F93-A963-71F693B35881}"/>
              </a:ext>
            </a:extLst>
          </p:cNvPr>
          <p:cNvGrpSpPr/>
          <p:nvPr/>
        </p:nvGrpSpPr>
        <p:grpSpPr>
          <a:xfrm>
            <a:off x="2931035" y="5221236"/>
            <a:ext cx="511683" cy="511683"/>
            <a:chOff x="1864502" y="974643"/>
            <a:chExt cx="511683" cy="511683"/>
          </a:xfrm>
        </p:grpSpPr>
        <p:sp>
          <p:nvSpPr>
            <p:cNvPr id="28" name="Plus Sign 27">
              <a:extLst>
                <a:ext uri="{FF2B5EF4-FFF2-40B4-BE49-F238E27FC236}">
                  <a16:creationId xmlns:a16="http://schemas.microsoft.com/office/drawing/2014/main" id="{B6453004-C007-485D-BEC5-EC79595A3065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lus Sign 4">
              <a:extLst>
                <a:ext uri="{FF2B5EF4-FFF2-40B4-BE49-F238E27FC236}">
                  <a16:creationId xmlns:a16="http://schemas.microsoft.com/office/drawing/2014/main" id="{E6CD82DD-A042-49C6-9A62-5F8A5E5CD238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F1AB82-086E-4118-A21A-D7DD354D1D87}"/>
              </a:ext>
            </a:extLst>
          </p:cNvPr>
          <p:cNvGrpSpPr/>
          <p:nvPr/>
        </p:nvGrpSpPr>
        <p:grpSpPr>
          <a:xfrm>
            <a:off x="2931036" y="3936441"/>
            <a:ext cx="511683" cy="511683"/>
            <a:chOff x="1864502" y="974643"/>
            <a:chExt cx="511683" cy="511683"/>
          </a:xfrm>
        </p:grpSpPr>
        <p:sp>
          <p:nvSpPr>
            <p:cNvPr id="31" name="Plus Sign 30">
              <a:extLst>
                <a:ext uri="{FF2B5EF4-FFF2-40B4-BE49-F238E27FC236}">
                  <a16:creationId xmlns:a16="http://schemas.microsoft.com/office/drawing/2014/main" id="{AEF86385-B266-4887-BB84-316DD7E826FE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lus Sign 4">
              <a:extLst>
                <a:ext uri="{FF2B5EF4-FFF2-40B4-BE49-F238E27FC236}">
                  <a16:creationId xmlns:a16="http://schemas.microsoft.com/office/drawing/2014/main" id="{0353514B-CD55-44B3-94D8-87A7088821ED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01946E-CCD4-40D5-B0CA-1040147C0D53}"/>
              </a:ext>
            </a:extLst>
          </p:cNvPr>
          <p:cNvGrpSpPr/>
          <p:nvPr/>
        </p:nvGrpSpPr>
        <p:grpSpPr>
          <a:xfrm>
            <a:off x="4331572" y="498707"/>
            <a:ext cx="1828800" cy="1828800"/>
            <a:chOff x="3106870" y="353984"/>
            <a:chExt cx="1764427" cy="176442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A68C50-FAEA-4FDA-BBFC-25C37E86174D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23E69579-13AA-4945-823E-EAE8F733A87C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Interface Component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BF1794-C8AC-4963-913C-85ED5077426A}"/>
              </a:ext>
            </a:extLst>
          </p:cNvPr>
          <p:cNvGrpSpPr/>
          <p:nvPr/>
        </p:nvGrpSpPr>
        <p:grpSpPr>
          <a:xfrm>
            <a:off x="4323308" y="3990081"/>
            <a:ext cx="1828800" cy="1828800"/>
            <a:chOff x="3106870" y="353984"/>
            <a:chExt cx="1764427" cy="176442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BB20D04-5724-48F0-8C9F-AE0913C2EBB9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>
              <a:extLst>
                <a:ext uri="{FF2B5EF4-FFF2-40B4-BE49-F238E27FC236}">
                  <a16:creationId xmlns:a16="http://schemas.microsoft.com/office/drawing/2014/main" id="{32938FB2-E6AF-460C-85E7-4DEF1A5B17E1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Mechanical Component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3D3374-8A4E-40F5-8F2D-6D2C7818E3A3}"/>
              </a:ext>
            </a:extLst>
          </p:cNvPr>
          <p:cNvGrpSpPr/>
          <p:nvPr/>
        </p:nvGrpSpPr>
        <p:grpSpPr>
          <a:xfrm>
            <a:off x="3661751" y="1203141"/>
            <a:ext cx="450788" cy="419932"/>
            <a:chOff x="2709874" y="1072106"/>
            <a:chExt cx="280543" cy="328183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D367955E-7611-41DC-8E2C-8DC274E50E96}"/>
                </a:ext>
              </a:extLst>
            </p:cNvPr>
            <p:cNvSpPr/>
            <p:nvPr/>
          </p:nvSpPr>
          <p:spPr>
            <a:xfrm>
              <a:off x="2709874" y="1072106"/>
              <a:ext cx="280543" cy="3281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Arrow: Right 4">
              <a:extLst>
                <a:ext uri="{FF2B5EF4-FFF2-40B4-BE49-F238E27FC236}">
                  <a16:creationId xmlns:a16="http://schemas.microsoft.com/office/drawing/2014/main" id="{C3C16536-C844-4D35-8545-FF1A3DBE7F5A}"/>
                </a:ext>
              </a:extLst>
            </p:cNvPr>
            <p:cNvSpPr txBox="1"/>
            <p:nvPr/>
          </p:nvSpPr>
          <p:spPr>
            <a:xfrm>
              <a:off x="2709874" y="1137743"/>
              <a:ext cx="196380" cy="196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FC68C5-E1D2-4E48-B69B-C681B564112E}"/>
              </a:ext>
            </a:extLst>
          </p:cNvPr>
          <p:cNvGrpSpPr/>
          <p:nvPr/>
        </p:nvGrpSpPr>
        <p:grpSpPr>
          <a:xfrm>
            <a:off x="3657619" y="4694515"/>
            <a:ext cx="450788" cy="419932"/>
            <a:chOff x="2709874" y="1072106"/>
            <a:chExt cx="280543" cy="328183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8EDBF9B1-9942-4367-A836-7F390369B8DE}"/>
                </a:ext>
              </a:extLst>
            </p:cNvPr>
            <p:cNvSpPr/>
            <p:nvPr/>
          </p:nvSpPr>
          <p:spPr>
            <a:xfrm>
              <a:off x="2709874" y="1072106"/>
              <a:ext cx="280543" cy="3281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Arrow: Right 4">
              <a:extLst>
                <a:ext uri="{FF2B5EF4-FFF2-40B4-BE49-F238E27FC236}">
                  <a16:creationId xmlns:a16="http://schemas.microsoft.com/office/drawing/2014/main" id="{9E4F6F72-2140-4882-B6E3-86C4A82384CD}"/>
                </a:ext>
              </a:extLst>
            </p:cNvPr>
            <p:cNvSpPr txBox="1"/>
            <p:nvPr/>
          </p:nvSpPr>
          <p:spPr>
            <a:xfrm>
              <a:off x="2709874" y="1137743"/>
              <a:ext cx="196380" cy="196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4BE271-FA4B-4E7B-8E1E-469F012BF0E3}"/>
              </a:ext>
            </a:extLst>
          </p:cNvPr>
          <p:cNvGrpSpPr/>
          <p:nvPr/>
        </p:nvGrpSpPr>
        <p:grpSpPr>
          <a:xfrm>
            <a:off x="5840158" y="2723233"/>
            <a:ext cx="914398" cy="865440"/>
            <a:chOff x="1864502" y="974643"/>
            <a:chExt cx="511683" cy="511683"/>
          </a:xfrm>
        </p:grpSpPr>
        <p:sp>
          <p:nvSpPr>
            <p:cNvPr id="49" name="Plus Sign 48">
              <a:extLst>
                <a:ext uri="{FF2B5EF4-FFF2-40B4-BE49-F238E27FC236}">
                  <a16:creationId xmlns:a16="http://schemas.microsoft.com/office/drawing/2014/main" id="{28EE7F8C-5A1A-4326-B7F2-4BFF4259DEEE}"/>
                </a:ext>
              </a:extLst>
            </p:cNvPr>
            <p:cNvSpPr/>
            <p:nvPr/>
          </p:nvSpPr>
          <p:spPr>
            <a:xfrm>
              <a:off x="1864502" y="974643"/>
              <a:ext cx="511683" cy="511683"/>
            </a:xfrm>
            <a:prstGeom prst="mathPlus">
              <a:avLst/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Plus Sign 4">
              <a:extLst>
                <a:ext uri="{FF2B5EF4-FFF2-40B4-BE49-F238E27FC236}">
                  <a16:creationId xmlns:a16="http://schemas.microsoft.com/office/drawing/2014/main" id="{7DDFBC61-2772-44C2-B2E3-5980ED90840E}"/>
                </a:ext>
              </a:extLst>
            </p:cNvPr>
            <p:cNvSpPr txBox="1"/>
            <p:nvPr/>
          </p:nvSpPr>
          <p:spPr>
            <a:xfrm>
              <a:off x="1932326" y="1170311"/>
              <a:ext cx="376035" cy="120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D43741-5BFA-4FBF-9EB6-FA5271917DA4}"/>
              </a:ext>
            </a:extLst>
          </p:cNvPr>
          <p:cNvGrpSpPr/>
          <p:nvPr/>
        </p:nvGrpSpPr>
        <p:grpSpPr>
          <a:xfrm>
            <a:off x="7734562" y="1327153"/>
            <a:ext cx="3657600" cy="3657600"/>
            <a:chOff x="3106870" y="353984"/>
            <a:chExt cx="1764427" cy="176442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CBE5ED2-D7D0-4649-912C-12B84FDC1D06}"/>
                </a:ext>
              </a:extLst>
            </p:cNvPr>
            <p:cNvSpPr/>
            <p:nvPr/>
          </p:nvSpPr>
          <p:spPr>
            <a:xfrm>
              <a:off x="3106870" y="353984"/>
              <a:ext cx="1764427" cy="1764427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Oval 4">
              <a:extLst>
                <a:ext uri="{FF2B5EF4-FFF2-40B4-BE49-F238E27FC236}">
                  <a16:creationId xmlns:a16="http://schemas.microsoft.com/office/drawing/2014/main" id="{B595F7BC-A4C6-406B-A012-77485FBCE8ED}"/>
                </a:ext>
              </a:extLst>
            </p:cNvPr>
            <p:cNvSpPr txBox="1"/>
            <p:nvPr/>
          </p:nvSpPr>
          <p:spPr>
            <a:xfrm>
              <a:off x="3365264" y="612378"/>
              <a:ext cx="1247639" cy="124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Final Prototype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48AF70F-FD8D-4805-8977-92FEBC0C7E59}"/>
              </a:ext>
            </a:extLst>
          </p:cNvPr>
          <p:cNvGrpSpPr/>
          <p:nvPr/>
        </p:nvGrpSpPr>
        <p:grpSpPr>
          <a:xfrm>
            <a:off x="6798179" y="2834609"/>
            <a:ext cx="802473" cy="642685"/>
            <a:chOff x="2709874" y="1072106"/>
            <a:chExt cx="280543" cy="328183"/>
          </a:xfrm>
        </p:grpSpPr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A0308106-6DB2-4F7C-AB01-E26951857EDA}"/>
                </a:ext>
              </a:extLst>
            </p:cNvPr>
            <p:cNvSpPr/>
            <p:nvPr/>
          </p:nvSpPr>
          <p:spPr>
            <a:xfrm>
              <a:off x="2709874" y="1072106"/>
              <a:ext cx="280543" cy="3281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Arrow: Right 4">
              <a:extLst>
                <a:ext uri="{FF2B5EF4-FFF2-40B4-BE49-F238E27FC236}">
                  <a16:creationId xmlns:a16="http://schemas.microsoft.com/office/drawing/2014/main" id="{0FF104FD-F6BA-487B-B8B2-B73FF756F6AD}"/>
                </a:ext>
              </a:extLst>
            </p:cNvPr>
            <p:cNvSpPr txBox="1"/>
            <p:nvPr/>
          </p:nvSpPr>
          <p:spPr>
            <a:xfrm>
              <a:off x="2709874" y="1137743"/>
              <a:ext cx="196380" cy="196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631144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1519-F363-43C5-8DD9-088588EC1E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957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6596-6775-47C0-AD4F-5018E6EB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u="sng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CB3D2-792E-4BA9-958F-DF2DA349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9071"/>
            <a:ext cx="8117458" cy="4676236"/>
          </a:xfrm>
        </p:spPr>
        <p:txBody>
          <a:bodyPr>
            <a:normAutofit/>
          </a:bodyPr>
          <a:lstStyle/>
          <a:p>
            <a:r>
              <a:rPr lang="en-US" sz="2800" dirty="0"/>
              <a:t>Develop a portable exercise device for technology-dependent children</a:t>
            </a:r>
          </a:p>
          <a:p>
            <a:pPr lvl="1"/>
            <a:r>
              <a:rPr lang="en-US" sz="2600" dirty="0"/>
              <a:t>Tilted Board Design</a:t>
            </a:r>
          </a:p>
          <a:p>
            <a:pPr lvl="1"/>
            <a:r>
              <a:rPr lang="en-US" sz="2600" dirty="0"/>
              <a:t>Modifiable interval exercise program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Paired with interactive interface (computer)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Interface responds to changes in user input</a:t>
            </a:r>
          </a:p>
          <a:p>
            <a:pPr lvl="2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Hopefully encourage engagement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Records data regarding user’s output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Clinician can track patient’s progress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9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6596-6775-47C0-AD4F-5018E6EB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u="sng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CB3D2-792E-4BA9-958F-DF2DA349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9071"/>
            <a:ext cx="8117458" cy="46762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Develop a portable exercise device for technology-dependent children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Tilted Board Design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Modifiable interval exercise program</a:t>
            </a:r>
          </a:p>
          <a:p>
            <a:r>
              <a:rPr lang="en-US" sz="2800" dirty="0"/>
              <a:t>Paired with interactive interface (computer)</a:t>
            </a:r>
          </a:p>
          <a:p>
            <a:pPr lvl="1"/>
            <a:r>
              <a:rPr lang="en-US" sz="2600" dirty="0"/>
              <a:t>Interface responds to changes in user input</a:t>
            </a:r>
          </a:p>
          <a:p>
            <a:pPr lvl="2"/>
            <a:r>
              <a:rPr lang="en-US" sz="2400" dirty="0"/>
              <a:t>Hopefully encourage engagement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Records data regarding user’s output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Clinician can track patient’s progress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9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6596-6775-47C0-AD4F-5018E6EB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u="sng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CB3D2-792E-4BA9-958F-DF2DA349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9071"/>
            <a:ext cx="8117458" cy="46762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Develop a portable exercise device for technology-dependent children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Tilted Board Design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Modifiable interval exercise program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Paired with interactive interface (computer)</a:t>
            </a:r>
          </a:p>
          <a:p>
            <a:pPr lvl="1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Interface responds to changes in user input</a:t>
            </a:r>
          </a:p>
          <a:p>
            <a:pPr lvl="2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Hopefully encourage engagement</a:t>
            </a:r>
          </a:p>
          <a:p>
            <a:r>
              <a:rPr lang="en-US" sz="2800" dirty="0"/>
              <a:t>Records data regarding user’s output</a:t>
            </a:r>
          </a:p>
          <a:p>
            <a:pPr lvl="1"/>
            <a:r>
              <a:rPr lang="en-US" sz="2600" dirty="0"/>
              <a:t>Clinician can track patient’s progress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2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6596-6775-47C0-AD4F-5018E6EB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u="sng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CB3D2-792E-4BA9-958F-DF2DA349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9071"/>
            <a:ext cx="8117458" cy="4676236"/>
          </a:xfrm>
        </p:spPr>
        <p:txBody>
          <a:bodyPr>
            <a:normAutofit/>
          </a:bodyPr>
          <a:lstStyle/>
          <a:p>
            <a:r>
              <a:rPr lang="en-US" sz="2800" dirty="0"/>
              <a:t>Develop a portable exercise device for technology-dependent children</a:t>
            </a:r>
          </a:p>
          <a:p>
            <a:pPr lvl="1"/>
            <a:r>
              <a:rPr lang="en-US" sz="2600" dirty="0"/>
              <a:t>Tilted Board Design</a:t>
            </a:r>
          </a:p>
          <a:p>
            <a:pPr lvl="1"/>
            <a:r>
              <a:rPr lang="en-US" sz="2600" dirty="0"/>
              <a:t>Modifiable interval exercise program</a:t>
            </a:r>
          </a:p>
          <a:p>
            <a:r>
              <a:rPr lang="en-US" sz="2800" dirty="0"/>
              <a:t>Paired with interactive interface (computer)</a:t>
            </a:r>
          </a:p>
          <a:p>
            <a:pPr lvl="1"/>
            <a:r>
              <a:rPr lang="en-US" sz="2600" dirty="0"/>
              <a:t>Interface responds to changes in user input</a:t>
            </a:r>
          </a:p>
          <a:p>
            <a:pPr lvl="2"/>
            <a:r>
              <a:rPr lang="en-US" sz="2400" dirty="0"/>
              <a:t>Hopefully encourage engagement</a:t>
            </a:r>
          </a:p>
          <a:p>
            <a:r>
              <a:rPr lang="en-US" sz="2800" dirty="0"/>
              <a:t>Records data regarding user’s output</a:t>
            </a:r>
          </a:p>
          <a:p>
            <a:pPr lvl="1"/>
            <a:r>
              <a:rPr lang="en-US" sz="2600" dirty="0"/>
              <a:t>Clinician can track patient’s progress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5E33-CFA9-4C9E-9298-4CE5FFB3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367009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7EA4-4366-46F0-8C10-94EEF186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8607-0F0B-41AE-9F38-104FD091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7644"/>
            <a:ext cx="9601200" cy="48911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Project Scope: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Mobilize </a:t>
            </a:r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  </a:t>
            </a:r>
            <a:r>
              <a:rPr lang="en-US" sz="2600" dirty="0">
                <a:solidFill>
                  <a:schemeClr val="tx1"/>
                </a:solidFill>
              </a:rPr>
              <a:t>“increase anabolic activity”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Design Specifications: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Recording Specifications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Adjustable Dimensions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Adjustable Resistance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Design Schedule: </a:t>
            </a: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No Change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Team Responsibilities: </a:t>
            </a: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No Change</a:t>
            </a:r>
          </a:p>
          <a:p>
            <a:pPr lvl="1"/>
            <a:endParaRPr lang="en-US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2488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3520</TotalTime>
  <Words>939</Words>
  <Application>Microsoft Office PowerPoint</Application>
  <PresentationFormat>Widescreen</PresentationFormat>
  <Paragraphs>325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Franklin Gothic Book</vt:lpstr>
      <vt:lpstr>Wingdings</vt:lpstr>
      <vt:lpstr>Crop</vt:lpstr>
      <vt:lpstr>Arkine: A Bedside Exercise Device for Technology Dependent Children</vt:lpstr>
      <vt:lpstr>Validation and Verification Report Outline</vt:lpstr>
      <vt:lpstr>Project Overview</vt:lpstr>
      <vt:lpstr>Project Goals</vt:lpstr>
      <vt:lpstr>Project Goals</vt:lpstr>
      <vt:lpstr>Project Goals</vt:lpstr>
      <vt:lpstr>Project Goals</vt:lpstr>
      <vt:lpstr>Changes from Progress Report</vt:lpstr>
      <vt:lpstr>Revisions</vt:lpstr>
      <vt:lpstr>Revisions</vt:lpstr>
      <vt:lpstr>Revisions</vt:lpstr>
      <vt:lpstr>Revisions</vt:lpstr>
      <vt:lpstr>Verification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of Concept</vt:lpstr>
      <vt:lpstr>Mechanical Components</vt:lpstr>
      <vt:lpstr>Robot Runner</vt:lpstr>
      <vt:lpstr>Robot Runner: Objective</vt:lpstr>
      <vt:lpstr>Robot Runner: Indicators </vt:lpstr>
      <vt:lpstr>Robot Runner: Pause Screen</vt:lpstr>
      <vt:lpstr>Robot Runner: Activity Complete</vt:lpstr>
      <vt:lpstr>Accelerometer and Arduino</vt:lpstr>
      <vt:lpstr>Future Directions  &amp; Overall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Arkine: An Exercise Device for Technology Dependent Children</dc:title>
  <dc:creator>Jeremiah Lorentz</dc:creator>
  <cp:lastModifiedBy>Jeremiah Lorentz</cp:lastModifiedBy>
  <cp:revision>42</cp:revision>
  <dcterms:created xsi:type="dcterms:W3CDTF">2018-03-05T01:44:35Z</dcterms:created>
  <dcterms:modified xsi:type="dcterms:W3CDTF">2018-03-07T14:52:09Z</dcterms:modified>
</cp:coreProperties>
</file>